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4"/>
    <p:sldMasterId id="2147483677" r:id="rId5"/>
  </p:sldMasterIdLst>
  <p:notesMasterIdLst>
    <p:notesMasterId r:id="rId35"/>
  </p:notesMasterIdLst>
  <p:sldIdLst>
    <p:sldId id="269" r:id="rId6"/>
    <p:sldId id="2147473633" r:id="rId7"/>
    <p:sldId id="2147473634" r:id="rId8"/>
    <p:sldId id="2147473645" r:id="rId9"/>
    <p:sldId id="2147473635" r:id="rId10"/>
    <p:sldId id="2147473636" r:id="rId11"/>
    <p:sldId id="2147473646" r:id="rId12"/>
    <p:sldId id="2147473624" r:id="rId13"/>
    <p:sldId id="2147473620" r:id="rId14"/>
    <p:sldId id="2147473648" r:id="rId15"/>
    <p:sldId id="2147473614" r:id="rId16"/>
    <p:sldId id="2147473649" r:id="rId17"/>
    <p:sldId id="2147473650" r:id="rId18"/>
    <p:sldId id="2147473651" r:id="rId19"/>
    <p:sldId id="2147473654" r:id="rId20"/>
    <p:sldId id="2147473629" r:id="rId21"/>
    <p:sldId id="2147473655" r:id="rId22"/>
    <p:sldId id="2147473656" r:id="rId23"/>
    <p:sldId id="2147473657" r:id="rId24"/>
    <p:sldId id="2147473658" r:id="rId25"/>
    <p:sldId id="2147473637" r:id="rId26"/>
    <p:sldId id="2147473638" r:id="rId27"/>
    <p:sldId id="2147473623" r:id="rId28"/>
    <p:sldId id="2147473641" r:id="rId29"/>
    <p:sldId id="2147473631" r:id="rId30"/>
    <p:sldId id="2147473642" r:id="rId31"/>
    <p:sldId id="2147473639" r:id="rId32"/>
    <p:sldId id="2147473647" r:id="rId33"/>
    <p:sldId id="268" r:id="rId34"/>
  </p:sldIdLst>
  <p:sldSz cx="12192000" cy="6858000"/>
  <p:notesSz cx="6858000" cy="9144000"/>
  <p:embeddedFontLst>
    <p:embeddedFont>
      <p:font typeface="Bitter" pitchFamily="2" charset="0"/>
      <p:regular r:id="rId36"/>
      <p:bold r:id="rId37"/>
      <p:italic r:id="rId38"/>
      <p:boldItalic r:id="rId39"/>
    </p:embeddedFont>
    <p:embeddedFont>
      <p:font typeface="Open Sans"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1pPr>
    <a:lvl2pPr marR="0" lvl="1"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2pPr>
    <a:lvl3pPr marR="0" lvl="2"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3pPr>
    <a:lvl4pPr marR="0" lvl="3"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4pPr>
    <a:lvl5pPr marR="0" lvl="4"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5pPr>
    <a:lvl6pPr marR="0" lvl="5"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6pPr>
    <a:lvl7pPr marR="0" lvl="6"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7pPr>
    <a:lvl8pPr marR="0" lvl="7"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8pPr>
    <a:lvl9pPr marR="0" lvl="8"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7" roundtripDataSignature="AMtx7mi95XZ69sXK0HbLFVm6B3LwUAYU+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06AF0B-5EF6-8649-6C94-B44A3383F5BB}" name="Braden Butler" initials="" userId="S::Braden.Butler@uknnl.com::c4a47622-4d32-4787-98e7-46f5d44af8c6" providerId="AD"/>
  <p188:author id="{80732250-0252-E976-E34E-5C40DEC97171}" name="Jacob White" initials="" userId="S::jacob.white@uknnl.com::6950ab4d-01a3-44db-bd55-33a45c934beb" providerId="AD"/>
  <p188:author id="{E31EF859-2842-7220-F6C7-DCE894EACABD}" name="Andrew Howarth" initials="AH" userId="S::andrew.howarth@uknnl.com::5b7c5dc9-0509-4411-a5e2-9ba6f511b9e7" providerId="AD"/>
  <p188:author id="{D2DD1382-C31F-14BB-87E4-63A1DE8D07FF}" name="Shehan Lowe" initials="SL" userId="S::shehan.lowe@uknnl.com::346e9791-34c0-44d3-ae6c-f49fa349e52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mma" initials="E" lastIdx="1" clrIdx="0">
    <p:extLst>
      <p:ext uri="{19B8F6BF-5375-455C-9EA6-DF929625EA0E}">
        <p15:presenceInfo xmlns:p15="http://schemas.microsoft.com/office/powerpoint/2012/main" userId="S::Emma.Kelly@uknnl.com::79abed12-0cc8-425e-8bc2-24a974eccc4c" providerId="AD"/>
      </p:ext>
    </p:extLst>
  </p:cmAuthor>
  <p:cmAuthor id="2" name="Andrew Howarth" initials="AH" lastIdx="1" clrIdx="1">
    <p:extLst>
      <p:ext uri="{19B8F6BF-5375-455C-9EA6-DF929625EA0E}">
        <p15:presenceInfo xmlns:p15="http://schemas.microsoft.com/office/powerpoint/2012/main" userId="S::andrew.howarth@uknnl.com::5b7c5dc9-0509-4411-a5e2-9ba6f511b9e7" providerId="AD"/>
      </p:ext>
    </p:extLst>
  </p:cmAuthor>
  <p:cmAuthor id="3" name="Georgina Noden" initials="GN" lastIdx="3" clrIdx="2">
    <p:extLst>
      <p:ext uri="{19B8F6BF-5375-455C-9EA6-DF929625EA0E}">
        <p15:presenceInfo xmlns:p15="http://schemas.microsoft.com/office/powerpoint/2012/main" userId="S::Georgina.Noden@uknnl.com::f8c8cc50-b62e-41b9-9c51-03b26d2bd7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10B190F-7A98-4D2D-8CFC-E00B4CB2AC5B}">
  <a:tblStyle styleId="{B10B190F-7A98-4D2D-8CFC-E00B4CB2AC5B}" styleName="Table_0">
    <a:wholeTbl>
      <a:tcTxStyle b="off" i="off">
        <a:font>
          <a:latin typeface="Open Sans"/>
          <a:ea typeface="Open Sans"/>
          <a:cs typeface="Open Sans"/>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635"/>
  </p:normalViewPr>
  <p:slideViewPr>
    <p:cSldViewPr snapToGrid="0" snapToObjects="1">
      <p:cViewPr varScale="1">
        <p:scale>
          <a:sx n="104" d="100"/>
          <a:sy n="104" d="100"/>
        </p:scale>
        <p:origin x="79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4.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7.fntdata"/><Relationship Id="rId63"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2.fntdata"/><Relationship Id="rId40" Type="http://schemas.openxmlformats.org/officeDocument/2006/relationships/font" Target="fonts/font5.fntdata"/><Relationship Id="rId58"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1.fntdata"/><Relationship Id="rId57" Type="http://customschemas.google.com/relationships/presentationmetadata" Target="metadata"/><Relationship Id="rId61"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43" Type="http://schemas.openxmlformats.org/officeDocument/2006/relationships/font" Target="fonts/font8.fntdata"/><Relationship Id="rId64"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3.fntdata"/><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font" Target="fonts/font6.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Howarth" userId="5b7c5dc9-0509-4411-a5e2-9ba6f511b9e7" providerId="ADAL" clId="{6C118566-ED20-419B-B8C3-98D58C846D5C}"/>
    <pc:docChg chg="custSel modSld">
      <pc:chgData name="Andrew Howarth" userId="5b7c5dc9-0509-4411-a5e2-9ba6f511b9e7" providerId="ADAL" clId="{6C118566-ED20-419B-B8C3-98D58C846D5C}" dt="2024-01-19T10:43:00.872" v="164" actId="6549"/>
      <pc:docMkLst>
        <pc:docMk/>
      </pc:docMkLst>
      <pc:sldChg chg="modSp mod">
        <pc:chgData name="Andrew Howarth" userId="5b7c5dc9-0509-4411-a5e2-9ba6f511b9e7" providerId="ADAL" clId="{6C118566-ED20-419B-B8C3-98D58C846D5C}" dt="2024-01-19T10:36:55.776" v="5" actId="113"/>
        <pc:sldMkLst>
          <pc:docMk/>
          <pc:sldMk cId="2631056245" sldId="2147473614"/>
        </pc:sldMkLst>
        <pc:spChg chg="mod">
          <ac:chgData name="Andrew Howarth" userId="5b7c5dc9-0509-4411-a5e2-9ba6f511b9e7" providerId="ADAL" clId="{6C118566-ED20-419B-B8C3-98D58C846D5C}" dt="2024-01-19T10:36:55.776" v="5" actId="113"/>
          <ac:spMkLst>
            <pc:docMk/>
            <pc:sldMk cId="2631056245" sldId="2147473614"/>
            <ac:spMk id="11" creationId="{B2677ADC-B956-4D1D-9004-890A2E24B4DB}"/>
          </ac:spMkLst>
        </pc:spChg>
      </pc:sldChg>
      <pc:sldChg chg="modSp mod">
        <pc:chgData name="Andrew Howarth" userId="5b7c5dc9-0509-4411-a5e2-9ba6f511b9e7" providerId="ADAL" clId="{6C118566-ED20-419B-B8C3-98D58C846D5C}" dt="2024-01-19T10:42:38.402" v="160" actId="20577"/>
        <pc:sldMkLst>
          <pc:docMk/>
          <pc:sldMk cId="3225024828" sldId="2147473623"/>
        </pc:sldMkLst>
        <pc:spChg chg="mod">
          <ac:chgData name="Andrew Howarth" userId="5b7c5dc9-0509-4411-a5e2-9ba6f511b9e7" providerId="ADAL" clId="{6C118566-ED20-419B-B8C3-98D58C846D5C}" dt="2024-01-19T10:42:38.402" v="160" actId="20577"/>
          <ac:spMkLst>
            <pc:docMk/>
            <pc:sldMk cId="3225024828" sldId="2147473623"/>
            <ac:spMk id="4" creationId="{73AF546C-24E8-4FB4-B1A6-2F9E2D50E53E}"/>
          </ac:spMkLst>
        </pc:spChg>
      </pc:sldChg>
      <pc:sldChg chg="modSp mod">
        <pc:chgData name="Andrew Howarth" userId="5b7c5dc9-0509-4411-a5e2-9ba6f511b9e7" providerId="ADAL" clId="{6C118566-ED20-419B-B8C3-98D58C846D5C}" dt="2024-01-19T10:42:44.845" v="161" actId="6549"/>
        <pc:sldMkLst>
          <pc:docMk/>
          <pc:sldMk cId="4217529395" sldId="2147473631"/>
        </pc:sldMkLst>
        <pc:spChg chg="mod">
          <ac:chgData name="Andrew Howarth" userId="5b7c5dc9-0509-4411-a5e2-9ba6f511b9e7" providerId="ADAL" clId="{6C118566-ED20-419B-B8C3-98D58C846D5C}" dt="2024-01-19T10:42:44.845" v="161" actId="6549"/>
          <ac:spMkLst>
            <pc:docMk/>
            <pc:sldMk cId="4217529395" sldId="2147473631"/>
            <ac:spMk id="4" creationId="{B71BEEEA-DA32-8411-8DB6-15614C0E2DBD}"/>
          </ac:spMkLst>
        </pc:spChg>
      </pc:sldChg>
      <pc:sldChg chg="modSp mod">
        <pc:chgData name="Andrew Howarth" userId="5b7c5dc9-0509-4411-a5e2-9ba6f511b9e7" providerId="ADAL" clId="{6C118566-ED20-419B-B8C3-98D58C846D5C}" dt="2024-01-19T10:42:33.163" v="159" actId="20577"/>
        <pc:sldMkLst>
          <pc:docMk/>
          <pc:sldMk cId="1392747072" sldId="2147473638"/>
        </pc:sldMkLst>
        <pc:spChg chg="mod">
          <ac:chgData name="Andrew Howarth" userId="5b7c5dc9-0509-4411-a5e2-9ba6f511b9e7" providerId="ADAL" clId="{6C118566-ED20-419B-B8C3-98D58C846D5C}" dt="2024-01-19T10:42:33.163" v="159" actId="20577"/>
          <ac:spMkLst>
            <pc:docMk/>
            <pc:sldMk cId="1392747072" sldId="2147473638"/>
            <ac:spMk id="6" creationId="{F970F96E-D8E9-7F5B-7B88-3558C96A4694}"/>
          </ac:spMkLst>
        </pc:spChg>
      </pc:sldChg>
      <pc:sldChg chg="modSp mod">
        <pc:chgData name="Andrew Howarth" userId="5b7c5dc9-0509-4411-a5e2-9ba6f511b9e7" providerId="ADAL" clId="{6C118566-ED20-419B-B8C3-98D58C846D5C}" dt="2024-01-19T10:42:48.571" v="162" actId="6549"/>
        <pc:sldMkLst>
          <pc:docMk/>
          <pc:sldMk cId="1887122049" sldId="2147473641"/>
        </pc:sldMkLst>
        <pc:spChg chg="mod">
          <ac:chgData name="Andrew Howarth" userId="5b7c5dc9-0509-4411-a5e2-9ba6f511b9e7" providerId="ADAL" clId="{6C118566-ED20-419B-B8C3-98D58C846D5C}" dt="2024-01-19T10:42:48.571" v="162" actId="6549"/>
          <ac:spMkLst>
            <pc:docMk/>
            <pc:sldMk cId="1887122049" sldId="2147473641"/>
            <ac:spMk id="8" creationId="{935EDF1F-7C8E-8470-F2F4-63DCF9588F90}"/>
          </ac:spMkLst>
        </pc:spChg>
      </pc:sldChg>
      <pc:sldChg chg="modSp mod">
        <pc:chgData name="Andrew Howarth" userId="5b7c5dc9-0509-4411-a5e2-9ba6f511b9e7" providerId="ADAL" clId="{6C118566-ED20-419B-B8C3-98D58C846D5C}" dt="2024-01-19T10:42:52.462" v="163" actId="6549"/>
        <pc:sldMkLst>
          <pc:docMk/>
          <pc:sldMk cId="3963831286" sldId="2147473642"/>
        </pc:sldMkLst>
        <pc:spChg chg="mod">
          <ac:chgData name="Andrew Howarth" userId="5b7c5dc9-0509-4411-a5e2-9ba6f511b9e7" providerId="ADAL" clId="{6C118566-ED20-419B-B8C3-98D58C846D5C}" dt="2024-01-19T10:42:52.462" v="163" actId="6549"/>
          <ac:spMkLst>
            <pc:docMk/>
            <pc:sldMk cId="3963831286" sldId="2147473642"/>
            <ac:spMk id="6" creationId="{B897FCC5-0F46-C6C7-948F-1F9BC05DD694}"/>
          </ac:spMkLst>
        </pc:spChg>
      </pc:sldChg>
      <pc:sldChg chg="modSp mod">
        <pc:chgData name="Andrew Howarth" userId="5b7c5dc9-0509-4411-a5e2-9ba6f511b9e7" providerId="ADAL" clId="{6C118566-ED20-419B-B8C3-98D58C846D5C}" dt="2024-01-19T10:43:00.872" v="164" actId="6549"/>
        <pc:sldMkLst>
          <pc:docMk/>
          <pc:sldMk cId="1472212129" sldId="2147473647"/>
        </pc:sldMkLst>
        <pc:spChg chg="mod">
          <ac:chgData name="Andrew Howarth" userId="5b7c5dc9-0509-4411-a5e2-9ba6f511b9e7" providerId="ADAL" clId="{6C118566-ED20-419B-B8C3-98D58C846D5C}" dt="2024-01-19T10:43:00.872" v="164" actId="6549"/>
          <ac:spMkLst>
            <pc:docMk/>
            <pc:sldMk cId="1472212129" sldId="2147473647"/>
            <ac:spMk id="11" creationId="{B2677ADC-B956-4D1D-9004-890A2E24B4DB}"/>
          </ac:spMkLst>
        </pc:spChg>
      </pc:sldChg>
      <pc:sldChg chg="modSp mod">
        <pc:chgData name="Andrew Howarth" userId="5b7c5dc9-0509-4411-a5e2-9ba6f511b9e7" providerId="ADAL" clId="{6C118566-ED20-419B-B8C3-98D58C846D5C}" dt="2024-01-19T10:36:30.686" v="2" actId="20577"/>
        <pc:sldMkLst>
          <pc:docMk/>
          <pc:sldMk cId="2044111355" sldId="2147473648"/>
        </pc:sldMkLst>
        <pc:spChg chg="mod">
          <ac:chgData name="Andrew Howarth" userId="5b7c5dc9-0509-4411-a5e2-9ba6f511b9e7" providerId="ADAL" clId="{6C118566-ED20-419B-B8C3-98D58C846D5C}" dt="2024-01-19T10:36:30.686" v="2" actId="20577"/>
          <ac:spMkLst>
            <pc:docMk/>
            <pc:sldMk cId="2044111355" sldId="2147473648"/>
            <ac:spMk id="11" creationId="{B2677ADC-B956-4D1D-9004-890A2E24B4DB}"/>
          </ac:spMkLst>
        </pc:spChg>
      </pc:sldChg>
      <pc:sldChg chg="modSp mod">
        <pc:chgData name="Andrew Howarth" userId="5b7c5dc9-0509-4411-a5e2-9ba6f511b9e7" providerId="ADAL" clId="{6C118566-ED20-419B-B8C3-98D58C846D5C}" dt="2024-01-19T10:37:37.549" v="10" actId="1076"/>
        <pc:sldMkLst>
          <pc:docMk/>
          <pc:sldMk cId="3268418966" sldId="2147473649"/>
        </pc:sldMkLst>
        <pc:spChg chg="mod">
          <ac:chgData name="Andrew Howarth" userId="5b7c5dc9-0509-4411-a5e2-9ba6f511b9e7" providerId="ADAL" clId="{6C118566-ED20-419B-B8C3-98D58C846D5C}" dt="2024-01-19T10:37:37.549" v="10" actId="1076"/>
          <ac:spMkLst>
            <pc:docMk/>
            <pc:sldMk cId="3268418966" sldId="2147473649"/>
            <ac:spMk id="5" creationId="{A82133FA-A7FA-7396-BC2A-979E37108BBB}"/>
          </ac:spMkLst>
        </pc:spChg>
        <pc:spChg chg="mod">
          <ac:chgData name="Andrew Howarth" userId="5b7c5dc9-0509-4411-a5e2-9ba6f511b9e7" providerId="ADAL" clId="{6C118566-ED20-419B-B8C3-98D58C846D5C}" dt="2024-01-19T10:37:30.043" v="9" actId="14100"/>
          <ac:spMkLst>
            <pc:docMk/>
            <pc:sldMk cId="3268418966" sldId="2147473649"/>
            <ac:spMk id="11" creationId="{B2677ADC-B956-4D1D-9004-890A2E24B4DB}"/>
          </ac:spMkLst>
        </pc:spChg>
      </pc:sldChg>
      <pc:sldChg chg="modSp mod">
        <pc:chgData name="Andrew Howarth" userId="5b7c5dc9-0509-4411-a5e2-9ba6f511b9e7" providerId="ADAL" clId="{6C118566-ED20-419B-B8C3-98D58C846D5C}" dt="2024-01-19T10:37:57.896" v="12" actId="20577"/>
        <pc:sldMkLst>
          <pc:docMk/>
          <pc:sldMk cId="1698398904" sldId="2147473650"/>
        </pc:sldMkLst>
        <pc:spChg chg="mod">
          <ac:chgData name="Andrew Howarth" userId="5b7c5dc9-0509-4411-a5e2-9ba6f511b9e7" providerId="ADAL" clId="{6C118566-ED20-419B-B8C3-98D58C846D5C}" dt="2024-01-19T10:37:57.896" v="12" actId="20577"/>
          <ac:spMkLst>
            <pc:docMk/>
            <pc:sldMk cId="1698398904" sldId="2147473650"/>
            <ac:spMk id="11" creationId="{B2677ADC-B956-4D1D-9004-890A2E24B4DB}"/>
          </ac:spMkLst>
        </pc:spChg>
      </pc:sldChg>
      <pc:sldChg chg="modSp mod">
        <pc:chgData name="Andrew Howarth" userId="5b7c5dc9-0509-4411-a5e2-9ba6f511b9e7" providerId="ADAL" clId="{6C118566-ED20-419B-B8C3-98D58C846D5C}" dt="2024-01-19T10:41:12.006" v="152" actId="20577"/>
        <pc:sldMkLst>
          <pc:docMk/>
          <pc:sldMk cId="3301767516" sldId="2147473651"/>
        </pc:sldMkLst>
        <pc:spChg chg="mod">
          <ac:chgData name="Andrew Howarth" userId="5b7c5dc9-0509-4411-a5e2-9ba6f511b9e7" providerId="ADAL" clId="{6C118566-ED20-419B-B8C3-98D58C846D5C}" dt="2024-01-19T10:41:12.006" v="152" actId="20577"/>
          <ac:spMkLst>
            <pc:docMk/>
            <pc:sldMk cId="3301767516" sldId="2147473651"/>
            <ac:spMk id="11" creationId="{B2677ADC-B956-4D1D-9004-890A2E24B4DB}"/>
          </ac:spMkLst>
        </pc:spChg>
      </pc:sldChg>
      <pc:sldChg chg="modSp mod">
        <pc:chgData name="Andrew Howarth" userId="5b7c5dc9-0509-4411-a5e2-9ba6f511b9e7" providerId="ADAL" clId="{6C118566-ED20-419B-B8C3-98D58C846D5C}" dt="2024-01-19T10:41:19.772" v="154" actId="27636"/>
        <pc:sldMkLst>
          <pc:docMk/>
          <pc:sldMk cId="446931751" sldId="2147473654"/>
        </pc:sldMkLst>
        <pc:spChg chg="mod">
          <ac:chgData name="Andrew Howarth" userId="5b7c5dc9-0509-4411-a5e2-9ba6f511b9e7" providerId="ADAL" clId="{6C118566-ED20-419B-B8C3-98D58C846D5C}" dt="2024-01-19T10:41:19.772" v="154" actId="27636"/>
          <ac:spMkLst>
            <pc:docMk/>
            <pc:sldMk cId="446931751" sldId="2147473654"/>
            <ac:spMk id="11" creationId="{B2677ADC-B956-4D1D-9004-890A2E24B4DB}"/>
          </ac:spMkLst>
        </pc:spChg>
      </pc:sldChg>
      <pc:sldChg chg="modSp mod">
        <pc:chgData name="Andrew Howarth" userId="5b7c5dc9-0509-4411-a5e2-9ba6f511b9e7" providerId="ADAL" clId="{6C118566-ED20-419B-B8C3-98D58C846D5C}" dt="2024-01-19T10:41:59.913" v="156" actId="20577"/>
        <pc:sldMkLst>
          <pc:docMk/>
          <pc:sldMk cId="4235269005" sldId="2147473655"/>
        </pc:sldMkLst>
        <pc:spChg chg="mod">
          <ac:chgData name="Andrew Howarth" userId="5b7c5dc9-0509-4411-a5e2-9ba6f511b9e7" providerId="ADAL" clId="{6C118566-ED20-419B-B8C3-98D58C846D5C}" dt="2024-01-19T10:41:59.913" v="156" actId="20577"/>
          <ac:spMkLst>
            <pc:docMk/>
            <pc:sldMk cId="4235269005" sldId="2147473655"/>
            <ac:spMk id="11" creationId="{B2677ADC-B956-4D1D-9004-890A2E24B4DB}"/>
          </ac:spMkLst>
        </pc:spChg>
      </pc:sldChg>
      <pc:sldChg chg="modSp mod">
        <pc:chgData name="Andrew Howarth" userId="5b7c5dc9-0509-4411-a5e2-9ba6f511b9e7" providerId="ADAL" clId="{6C118566-ED20-419B-B8C3-98D58C846D5C}" dt="2024-01-19T10:42:06.964" v="157" actId="20577"/>
        <pc:sldMkLst>
          <pc:docMk/>
          <pc:sldMk cId="937931275" sldId="2147473656"/>
        </pc:sldMkLst>
        <pc:spChg chg="mod">
          <ac:chgData name="Andrew Howarth" userId="5b7c5dc9-0509-4411-a5e2-9ba6f511b9e7" providerId="ADAL" clId="{6C118566-ED20-419B-B8C3-98D58C846D5C}" dt="2024-01-19T10:42:06.964" v="157" actId="20577"/>
          <ac:spMkLst>
            <pc:docMk/>
            <pc:sldMk cId="937931275" sldId="2147473656"/>
            <ac:spMk id="11" creationId="{B2677ADC-B956-4D1D-9004-890A2E24B4DB}"/>
          </ac:spMkLst>
        </pc:spChg>
      </pc:sldChg>
      <pc:sldChg chg="modSp mod">
        <pc:chgData name="Andrew Howarth" userId="5b7c5dc9-0509-4411-a5e2-9ba6f511b9e7" providerId="ADAL" clId="{6C118566-ED20-419B-B8C3-98D58C846D5C}" dt="2024-01-19T10:42:14.064" v="158" actId="20577"/>
        <pc:sldMkLst>
          <pc:docMk/>
          <pc:sldMk cId="2539996283" sldId="2147473657"/>
        </pc:sldMkLst>
        <pc:spChg chg="mod">
          <ac:chgData name="Andrew Howarth" userId="5b7c5dc9-0509-4411-a5e2-9ba6f511b9e7" providerId="ADAL" clId="{6C118566-ED20-419B-B8C3-98D58C846D5C}" dt="2024-01-19T10:42:14.064" v="158" actId="20577"/>
          <ac:spMkLst>
            <pc:docMk/>
            <pc:sldMk cId="2539996283" sldId="2147473657"/>
            <ac:spMk id="11" creationId="{B2677ADC-B956-4D1D-9004-890A2E24B4D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lang="en-GB"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lang="en-GB"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Open Sans"/>
                <a:ea typeface="Open Sans"/>
                <a:cs typeface="Open Sans"/>
                <a:sym typeface="Open Sans"/>
              </a:defRPr>
            </a:lvl1pPr>
            <a:lvl2pPr marL="914400" marR="0" lvl="1" indent="-228600" algn="l" rtl="0">
              <a:spcBef>
                <a:spcPts val="0"/>
              </a:spcBef>
              <a:spcAft>
                <a:spcPts val="0"/>
              </a:spcAft>
              <a:buSzPts val="1400"/>
              <a:buNone/>
              <a:defRPr sz="900" b="0" i="0" u="none" strike="noStrike" cap="none">
                <a:solidFill>
                  <a:schemeClr val="dk1"/>
                </a:solidFill>
                <a:latin typeface="Open Sans"/>
                <a:ea typeface="Open Sans"/>
                <a:cs typeface="Open Sans"/>
                <a:sym typeface="Open Sans"/>
              </a:defRPr>
            </a:lvl2pPr>
            <a:lvl3pPr marL="1371600" marR="0" lvl="2" indent="-228600" algn="l" rtl="0">
              <a:spcBef>
                <a:spcPts val="0"/>
              </a:spcBef>
              <a:spcAft>
                <a:spcPts val="0"/>
              </a:spcAft>
              <a:buSzPts val="1400"/>
              <a:buNone/>
              <a:defRPr sz="900" b="0" i="0" u="none" strike="noStrike" cap="none">
                <a:solidFill>
                  <a:schemeClr val="dk1"/>
                </a:solidFill>
                <a:latin typeface="Open Sans"/>
                <a:ea typeface="Open Sans"/>
                <a:cs typeface="Open Sans"/>
                <a:sym typeface="Open Sans"/>
              </a:defRPr>
            </a:lvl3pPr>
            <a:lvl4pPr marL="1828800" marR="0" lvl="3" indent="-228600" algn="l" rtl="0">
              <a:spcBef>
                <a:spcPts val="0"/>
              </a:spcBef>
              <a:spcAft>
                <a:spcPts val="0"/>
              </a:spcAft>
              <a:buSzPts val="1400"/>
              <a:buNone/>
              <a:defRPr sz="900" b="0" i="0" u="none" strike="noStrike" cap="none">
                <a:solidFill>
                  <a:schemeClr val="dk1"/>
                </a:solidFill>
                <a:latin typeface="Open Sans"/>
                <a:ea typeface="Open Sans"/>
                <a:cs typeface="Open Sans"/>
                <a:sym typeface="Open Sans"/>
              </a:defRPr>
            </a:lvl4pPr>
            <a:lvl5pPr marL="2286000" marR="0" lvl="4" indent="-228600" algn="l" rtl="0">
              <a:spcBef>
                <a:spcPts val="0"/>
              </a:spcBef>
              <a:spcAft>
                <a:spcPts val="0"/>
              </a:spcAft>
              <a:buSzPts val="1400"/>
              <a:buNone/>
              <a:defRPr sz="900" b="0" i="0" u="none" strike="noStrike" cap="none">
                <a:solidFill>
                  <a:schemeClr val="dk1"/>
                </a:solidFill>
                <a:latin typeface="Open Sans"/>
                <a:ea typeface="Open Sans"/>
                <a:cs typeface="Open Sans"/>
                <a:sym typeface="Open Sans"/>
              </a:defRPr>
            </a:lvl5pPr>
            <a:lvl6pPr marL="2743200" marR="0" lvl="5" indent="-228600" algn="l" rtl="0">
              <a:spcBef>
                <a:spcPts val="0"/>
              </a:spcBef>
              <a:spcAft>
                <a:spcPts val="0"/>
              </a:spcAft>
              <a:buSzPts val="1400"/>
              <a:buNone/>
              <a:defRPr sz="900" b="0" i="0" u="none" strike="noStrike" cap="none">
                <a:solidFill>
                  <a:schemeClr val="dk1"/>
                </a:solidFill>
                <a:latin typeface="Open Sans"/>
                <a:ea typeface="Open Sans"/>
                <a:cs typeface="Open Sans"/>
                <a:sym typeface="Open Sans"/>
              </a:defRPr>
            </a:lvl6pPr>
            <a:lvl7pPr marL="3200400" marR="0" lvl="6" indent="-228600" algn="l" rtl="0">
              <a:spcBef>
                <a:spcPts val="0"/>
              </a:spcBef>
              <a:spcAft>
                <a:spcPts val="0"/>
              </a:spcAft>
              <a:buSzPts val="1400"/>
              <a:buNone/>
              <a:defRPr sz="900" b="0" i="0" u="none" strike="noStrike" cap="none">
                <a:solidFill>
                  <a:schemeClr val="dk1"/>
                </a:solidFill>
                <a:latin typeface="Open Sans"/>
                <a:ea typeface="Open Sans"/>
                <a:cs typeface="Open Sans"/>
                <a:sym typeface="Open Sans"/>
              </a:defRPr>
            </a:lvl7pPr>
            <a:lvl8pPr marL="3657600" marR="0" lvl="7" indent="-228600" algn="l" rtl="0">
              <a:spcBef>
                <a:spcPts val="0"/>
              </a:spcBef>
              <a:spcAft>
                <a:spcPts val="0"/>
              </a:spcAft>
              <a:buSzPts val="1400"/>
              <a:buNone/>
              <a:defRPr sz="900" b="0" i="0" u="none" strike="noStrike" cap="none">
                <a:solidFill>
                  <a:schemeClr val="dk1"/>
                </a:solidFill>
                <a:latin typeface="Open Sans"/>
                <a:ea typeface="Open Sans"/>
                <a:cs typeface="Open Sans"/>
                <a:sym typeface="Open Sans"/>
              </a:defRPr>
            </a:lvl8pPr>
            <a:lvl9pPr marL="4114800" marR="0" lvl="8" indent="-228600" algn="l" rtl="0">
              <a:spcBef>
                <a:spcPts val="0"/>
              </a:spcBef>
              <a:spcAft>
                <a:spcPts val="0"/>
              </a:spcAft>
              <a:buSzPts val="1400"/>
              <a:buNone/>
              <a:defRPr sz="900" b="0" i="0" u="none" strike="noStrike" cap="none">
                <a:solidFill>
                  <a:schemeClr val="dk1"/>
                </a:solidFill>
                <a:latin typeface="Open Sans"/>
                <a:ea typeface="Open Sans"/>
                <a:cs typeface="Open Sans"/>
                <a:sym typeface="Open Sans"/>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lang="en-GB"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lgn="r"/>
            <a:fld id="{00000000-1234-1234-1234-123412341234}" type="slidenum">
              <a:rPr lang="en-GB" sz="1200" smtClean="0">
                <a:solidFill>
                  <a:schemeClr val="dk1"/>
                </a:solidFill>
                <a:sym typeface="Open Sans"/>
              </a:rPr>
              <a:pPr algn="r"/>
              <a:t>‹#›</a:t>
            </a:fld>
            <a:endParaRPr lang="en-GB" sz="1200" dirty="0">
              <a:solidFill>
                <a:schemeClr val="dk1"/>
              </a:solidFill>
              <a:sym typeface="Open San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Open Sans"/>
      <a:defRPr sz="1867" b="0" i="0" u="none" strike="noStrike" cap="none">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defRPr>
    </a:lvl1pPr>
    <a:lvl2pPr marR="0" lvl="1"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2pPr>
    <a:lvl3pPr marR="0" lvl="2"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3pPr>
    <a:lvl4pPr marR="0" lvl="3"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4pPr>
    <a:lvl5pPr marR="0" lvl="4"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5pPr>
    <a:lvl6pPr marR="0" lvl="5"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6pPr>
    <a:lvl7pPr marR="0" lvl="6"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7pPr>
    <a:lvl8pPr marR="0" lvl="7"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8pPr>
    <a:lvl9pPr marR="0" lvl="8"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u="none" strike="noStrike" cap="none" smtClean="0">
                <a:solidFill>
                  <a:schemeClr val="dk1"/>
                </a:solidFill>
                <a:sym typeface="Open Sans"/>
              </a:rPr>
              <a:t>1</a:t>
            </a:fld>
            <a:endParaRPr lang="en-GB" sz="1200" u="none" strike="noStrike" cap="none" dirty="0">
              <a:solidFill>
                <a:schemeClr val="dk1"/>
              </a:solidFill>
              <a:sym typeface="Open Sans"/>
            </a:endParaRPr>
          </a:p>
        </p:txBody>
      </p:sp>
    </p:spTree>
    <p:extLst>
      <p:ext uri="{BB962C8B-B14F-4D97-AF65-F5344CB8AC3E}">
        <p14:creationId xmlns:p14="http://schemas.microsoft.com/office/powerpoint/2010/main" val="2961720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11</a:t>
            </a:fld>
            <a:endParaRPr lang="en-GB" sz="1200" dirty="0">
              <a:solidFill>
                <a:schemeClr val="dk1"/>
              </a:solidFill>
              <a:sym typeface="Open Sans"/>
            </a:endParaRPr>
          </a:p>
        </p:txBody>
      </p:sp>
    </p:spTree>
    <p:extLst>
      <p:ext uri="{BB962C8B-B14F-4D97-AF65-F5344CB8AC3E}">
        <p14:creationId xmlns:p14="http://schemas.microsoft.com/office/powerpoint/2010/main" val="2601253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12</a:t>
            </a:fld>
            <a:endParaRPr lang="en-GB" sz="1200" dirty="0">
              <a:solidFill>
                <a:schemeClr val="dk1"/>
              </a:solidFill>
              <a:sym typeface="Open Sans"/>
            </a:endParaRPr>
          </a:p>
        </p:txBody>
      </p:sp>
    </p:spTree>
    <p:extLst>
      <p:ext uri="{BB962C8B-B14F-4D97-AF65-F5344CB8AC3E}">
        <p14:creationId xmlns:p14="http://schemas.microsoft.com/office/powerpoint/2010/main" val="1623613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13</a:t>
            </a:fld>
            <a:endParaRPr lang="en-GB" sz="1200" dirty="0">
              <a:solidFill>
                <a:schemeClr val="dk1"/>
              </a:solidFill>
              <a:sym typeface="Open Sans"/>
            </a:endParaRPr>
          </a:p>
        </p:txBody>
      </p:sp>
    </p:spTree>
    <p:extLst>
      <p:ext uri="{BB962C8B-B14F-4D97-AF65-F5344CB8AC3E}">
        <p14:creationId xmlns:p14="http://schemas.microsoft.com/office/powerpoint/2010/main" val="2494311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14</a:t>
            </a:fld>
            <a:endParaRPr lang="en-GB" sz="1200" dirty="0">
              <a:solidFill>
                <a:schemeClr val="dk1"/>
              </a:solidFill>
              <a:sym typeface="Open Sans"/>
            </a:endParaRPr>
          </a:p>
        </p:txBody>
      </p:sp>
    </p:spTree>
    <p:extLst>
      <p:ext uri="{BB962C8B-B14F-4D97-AF65-F5344CB8AC3E}">
        <p14:creationId xmlns:p14="http://schemas.microsoft.com/office/powerpoint/2010/main" val="3840140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15</a:t>
            </a:fld>
            <a:endParaRPr lang="en-GB" sz="1200" dirty="0">
              <a:solidFill>
                <a:schemeClr val="dk1"/>
              </a:solidFill>
              <a:sym typeface="Open Sans"/>
            </a:endParaRPr>
          </a:p>
        </p:txBody>
      </p:sp>
    </p:spTree>
    <p:extLst>
      <p:ext uri="{BB962C8B-B14F-4D97-AF65-F5344CB8AC3E}">
        <p14:creationId xmlns:p14="http://schemas.microsoft.com/office/powerpoint/2010/main" val="2192880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16</a:t>
            </a:fld>
            <a:endParaRPr lang="en-GB" sz="1200" dirty="0">
              <a:solidFill>
                <a:schemeClr val="dk1"/>
              </a:solidFill>
              <a:sym typeface="Open Sans"/>
            </a:endParaRPr>
          </a:p>
        </p:txBody>
      </p:sp>
    </p:spTree>
    <p:extLst>
      <p:ext uri="{BB962C8B-B14F-4D97-AF65-F5344CB8AC3E}">
        <p14:creationId xmlns:p14="http://schemas.microsoft.com/office/powerpoint/2010/main" val="3630081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17</a:t>
            </a:fld>
            <a:endParaRPr lang="en-GB" sz="1200" dirty="0">
              <a:solidFill>
                <a:schemeClr val="dk1"/>
              </a:solidFill>
              <a:sym typeface="Open Sans"/>
            </a:endParaRPr>
          </a:p>
        </p:txBody>
      </p:sp>
    </p:spTree>
    <p:extLst>
      <p:ext uri="{BB962C8B-B14F-4D97-AF65-F5344CB8AC3E}">
        <p14:creationId xmlns:p14="http://schemas.microsoft.com/office/powerpoint/2010/main" val="2157204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18</a:t>
            </a:fld>
            <a:endParaRPr lang="en-GB" sz="1200" dirty="0">
              <a:solidFill>
                <a:schemeClr val="dk1"/>
              </a:solidFill>
              <a:sym typeface="Open Sans"/>
            </a:endParaRPr>
          </a:p>
        </p:txBody>
      </p:sp>
    </p:spTree>
    <p:extLst>
      <p:ext uri="{BB962C8B-B14F-4D97-AF65-F5344CB8AC3E}">
        <p14:creationId xmlns:p14="http://schemas.microsoft.com/office/powerpoint/2010/main" val="3411732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19</a:t>
            </a:fld>
            <a:endParaRPr lang="en-GB" sz="1200" dirty="0">
              <a:solidFill>
                <a:schemeClr val="dk1"/>
              </a:solidFill>
              <a:sym typeface="Open Sans"/>
            </a:endParaRPr>
          </a:p>
        </p:txBody>
      </p:sp>
    </p:spTree>
    <p:extLst>
      <p:ext uri="{BB962C8B-B14F-4D97-AF65-F5344CB8AC3E}">
        <p14:creationId xmlns:p14="http://schemas.microsoft.com/office/powerpoint/2010/main" val="1687131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20</a:t>
            </a:fld>
            <a:endParaRPr lang="en-GB" sz="1200" dirty="0">
              <a:solidFill>
                <a:schemeClr val="dk1"/>
              </a:solidFill>
              <a:sym typeface="Open Sans"/>
            </a:endParaRPr>
          </a:p>
        </p:txBody>
      </p:sp>
    </p:spTree>
    <p:extLst>
      <p:ext uri="{BB962C8B-B14F-4D97-AF65-F5344CB8AC3E}">
        <p14:creationId xmlns:p14="http://schemas.microsoft.com/office/powerpoint/2010/main" val="288649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3</a:t>
            </a:fld>
            <a:endParaRPr lang="en-GB" sz="1200" dirty="0">
              <a:solidFill>
                <a:schemeClr val="dk1"/>
              </a:solidFill>
              <a:sym typeface="Open Sans"/>
            </a:endParaRPr>
          </a:p>
        </p:txBody>
      </p:sp>
    </p:spTree>
    <p:extLst>
      <p:ext uri="{BB962C8B-B14F-4D97-AF65-F5344CB8AC3E}">
        <p14:creationId xmlns:p14="http://schemas.microsoft.com/office/powerpoint/2010/main" val="358786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02FDC-9C22-F05A-65ED-D54A9A32F1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28900B-7C60-B643-1B3B-C09FAF3D50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3D7ADE-3073-6EF1-80BC-F057923CA81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2D92D8E-5E0D-1593-1660-0F00C390AE8D}"/>
              </a:ext>
            </a:extLst>
          </p:cNvPr>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22</a:t>
            </a:fld>
            <a:endParaRPr lang="en-GB" sz="1200" dirty="0">
              <a:solidFill>
                <a:schemeClr val="dk1"/>
              </a:solidFill>
              <a:sym typeface="Open Sans"/>
            </a:endParaRPr>
          </a:p>
        </p:txBody>
      </p:sp>
    </p:spTree>
    <p:extLst>
      <p:ext uri="{BB962C8B-B14F-4D97-AF65-F5344CB8AC3E}">
        <p14:creationId xmlns:p14="http://schemas.microsoft.com/office/powerpoint/2010/main" val="3359392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6401B-FA14-983B-533B-9437065441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9A3E2E-A2F1-411C-7559-30F271DF4C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47FF55-F528-4F3C-1557-13AA46DB0D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96A9FF7-52F7-C14F-EA42-31A34BFB5CED}"/>
              </a:ext>
            </a:extLst>
          </p:cNvPr>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23</a:t>
            </a:fld>
            <a:endParaRPr lang="en-GB" sz="1200" dirty="0">
              <a:solidFill>
                <a:schemeClr val="dk1"/>
              </a:solidFill>
              <a:sym typeface="Open Sans"/>
            </a:endParaRPr>
          </a:p>
        </p:txBody>
      </p:sp>
    </p:spTree>
    <p:extLst>
      <p:ext uri="{BB962C8B-B14F-4D97-AF65-F5344CB8AC3E}">
        <p14:creationId xmlns:p14="http://schemas.microsoft.com/office/powerpoint/2010/main" val="11819900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6401B-FA14-983B-533B-9437065441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9A3E2E-A2F1-411C-7559-30F271DF4C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47FF55-F528-4F3C-1557-13AA46DB0D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96A9FF7-52F7-C14F-EA42-31A34BFB5CED}"/>
              </a:ext>
            </a:extLst>
          </p:cNvPr>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24</a:t>
            </a:fld>
            <a:endParaRPr lang="en-GB" sz="1200" dirty="0">
              <a:solidFill>
                <a:schemeClr val="dk1"/>
              </a:solidFill>
              <a:sym typeface="Open Sans"/>
            </a:endParaRPr>
          </a:p>
        </p:txBody>
      </p:sp>
    </p:spTree>
    <p:extLst>
      <p:ext uri="{BB962C8B-B14F-4D97-AF65-F5344CB8AC3E}">
        <p14:creationId xmlns:p14="http://schemas.microsoft.com/office/powerpoint/2010/main" val="9275970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26309-66ED-1B05-0032-69FF0B31AF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4501AB-EB0E-B94E-E104-DFEDD105C4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DB38B3-CDFB-FE2E-FED4-DE4C97A90C0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D23DDFF-8E23-4B34-C286-F1CBA8B4C40C}"/>
              </a:ext>
            </a:extLst>
          </p:cNvPr>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25</a:t>
            </a:fld>
            <a:endParaRPr lang="en-GB" sz="1200" dirty="0">
              <a:solidFill>
                <a:schemeClr val="dk1"/>
              </a:solidFill>
              <a:sym typeface="Open Sans"/>
            </a:endParaRPr>
          </a:p>
        </p:txBody>
      </p:sp>
    </p:spTree>
    <p:extLst>
      <p:ext uri="{BB962C8B-B14F-4D97-AF65-F5344CB8AC3E}">
        <p14:creationId xmlns:p14="http://schemas.microsoft.com/office/powerpoint/2010/main" val="3070640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26309-66ED-1B05-0032-69FF0B31AF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4501AB-EB0E-B94E-E104-DFEDD105C4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DB38B3-CDFB-FE2E-FED4-DE4C97A90C0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D23DDFF-8E23-4B34-C286-F1CBA8B4C40C}"/>
              </a:ext>
            </a:extLst>
          </p:cNvPr>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26</a:t>
            </a:fld>
            <a:endParaRPr lang="en-GB" sz="1200" dirty="0">
              <a:solidFill>
                <a:schemeClr val="dk1"/>
              </a:solidFill>
              <a:sym typeface="Open Sans"/>
            </a:endParaRPr>
          </a:p>
        </p:txBody>
      </p:sp>
    </p:spTree>
    <p:extLst>
      <p:ext uri="{BB962C8B-B14F-4D97-AF65-F5344CB8AC3E}">
        <p14:creationId xmlns:p14="http://schemas.microsoft.com/office/powerpoint/2010/main" val="36659149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28</a:t>
            </a:fld>
            <a:endParaRPr lang="en-GB" sz="1200" dirty="0">
              <a:solidFill>
                <a:schemeClr val="dk1"/>
              </a:solidFill>
              <a:sym typeface="Open Sans"/>
            </a:endParaRPr>
          </a:p>
        </p:txBody>
      </p:sp>
    </p:spTree>
    <p:extLst>
      <p:ext uri="{BB962C8B-B14F-4D97-AF65-F5344CB8AC3E}">
        <p14:creationId xmlns:p14="http://schemas.microsoft.com/office/powerpoint/2010/main" val="25291677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29</a:t>
            </a:fld>
            <a:endParaRPr lang="en-GB" sz="1200" dirty="0">
              <a:solidFill>
                <a:schemeClr val="dk1"/>
              </a:solidFill>
              <a:sym typeface="Open Sans"/>
            </a:endParaRPr>
          </a:p>
        </p:txBody>
      </p:sp>
    </p:spTree>
    <p:extLst>
      <p:ext uri="{BB962C8B-B14F-4D97-AF65-F5344CB8AC3E}">
        <p14:creationId xmlns:p14="http://schemas.microsoft.com/office/powerpoint/2010/main" val="2013193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4</a:t>
            </a:fld>
            <a:endParaRPr lang="en-GB" sz="1200" dirty="0">
              <a:solidFill>
                <a:schemeClr val="dk1"/>
              </a:solidFill>
              <a:sym typeface="Open Sans"/>
            </a:endParaRPr>
          </a:p>
        </p:txBody>
      </p:sp>
    </p:spTree>
    <p:extLst>
      <p:ext uri="{BB962C8B-B14F-4D97-AF65-F5344CB8AC3E}">
        <p14:creationId xmlns:p14="http://schemas.microsoft.com/office/powerpoint/2010/main" val="1721584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5</a:t>
            </a:fld>
            <a:endParaRPr lang="en-GB" sz="1200" dirty="0">
              <a:solidFill>
                <a:schemeClr val="dk1"/>
              </a:solidFill>
              <a:sym typeface="Open Sans"/>
            </a:endParaRPr>
          </a:p>
        </p:txBody>
      </p:sp>
    </p:spTree>
    <p:extLst>
      <p:ext uri="{BB962C8B-B14F-4D97-AF65-F5344CB8AC3E}">
        <p14:creationId xmlns:p14="http://schemas.microsoft.com/office/powerpoint/2010/main" val="4164477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6</a:t>
            </a:fld>
            <a:endParaRPr lang="en-GB" sz="1200" dirty="0">
              <a:solidFill>
                <a:schemeClr val="dk1"/>
              </a:solidFill>
              <a:sym typeface="Open Sans"/>
            </a:endParaRPr>
          </a:p>
        </p:txBody>
      </p:sp>
    </p:spTree>
    <p:extLst>
      <p:ext uri="{BB962C8B-B14F-4D97-AF65-F5344CB8AC3E}">
        <p14:creationId xmlns:p14="http://schemas.microsoft.com/office/powerpoint/2010/main" val="2127047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7</a:t>
            </a:fld>
            <a:endParaRPr lang="en-GB" sz="1200" dirty="0">
              <a:solidFill>
                <a:schemeClr val="dk1"/>
              </a:solidFill>
              <a:sym typeface="Open Sans"/>
            </a:endParaRPr>
          </a:p>
        </p:txBody>
      </p:sp>
    </p:spTree>
    <p:extLst>
      <p:ext uri="{BB962C8B-B14F-4D97-AF65-F5344CB8AC3E}">
        <p14:creationId xmlns:p14="http://schemas.microsoft.com/office/powerpoint/2010/main" val="770179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8</a:t>
            </a:fld>
            <a:endParaRPr lang="en-GB" sz="1200" dirty="0">
              <a:solidFill>
                <a:schemeClr val="dk1"/>
              </a:solidFill>
              <a:sym typeface="Open Sans"/>
            </a:endParaRPr>
          </a:p>
        </p:txBody>
      </p:sp>
    </p:spTree>
    <p:extLst>
      <p:ext uri="{BB962C8B-B14F-4D97-AF65-F5344CB8AC3E}">
        <p14:creationId xmlns:p14="http://schemas.microsoft.com/office/powerpoint/2010/main" val="436015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9</a:t>
            </a:fld>
            <a:endParaRPr lang="en-GB" sz="1200" dirty="0">
              <a:solidFill>
                <a:schemeClr val="dk1"/>
              </a:solidFill>
              <a:sym typeface="Open Sans"/>
            </a:endParaRPr>
          </a:p>
        </p:txBody>
      </p:sp>
    </p:spTree>
    <p:extLst>
      <p:ext uri="{BB962C8B-B14F-4D97-AF65-F5344CB8AC3E}">
        <p14:creationId xmlns:p14="http://schemas.microsoft.com/office/powerpoint/2010/main" val="2388087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10</a:t>
            </a:fld>
            <a:endParaRPr lang="en-GB" sz="1200" dirty="0">
              <a:solidFill>
                <a:schemeClr val="dk1"/>
              </a:solidFill>
              <a:sym typeface="Open Sans"/>
            </a:endParaRPr>
          </a:p>
        </p:txBody>
      </p:sp>
    </p:spTree>
    <p:extLst>
      <p:ext uri="{BB962C8B-B14F-4D97-AF65-F5344CB8AC3E}">
        <p14:creationId xmlns:p14="http://schemas.microsoft.com/office/powerpoint/2010/main" val="255647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Title Slide" userDrawn="1">
  <p:cSld name="5_Title Slide">
    <p:spTree>
      <p:nvGrpSpPr>
        <p:cNvPr id="1" name="Shape 139"/>
        <p:cNvGrpSpPr/>
        <p:nvPr/>
      </p:nvGrpSpPr>
      <p:grpSpPr>
        <a:xfrm>
          <a:off x="0" y="0"/>
          <a:ext cx="0" cy="0"/>
          <a:chOff x="0" y="0"/>
          <a:chExt cx="0" cy="0"/>
        </a:xfrm>
      </p:grpSpPr>
      <p:sp>
        <p:nvSpPr>
          <p:cNvPr id="140" name="Google Shape;140;p32"/>
          <p:cNvSpPr/>
          <p:nvPr/>
        </p:nvSpPr>
        <p:spPr>
          <a:xfrm>
            <a:off x="0" y="0"/>
            <a:ext cx="12192000" cy="6858000"/>
          </a:xfrm>
          <a:prstGeom prst="rect">
            <a:avLst/>
          </a:prstGeom>
          <a:solidFill>
            <a:schemeClr val="lt1"/>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141" name="Google Shape;141;p32"/>
          <p:cNvSpPr/>
          <p:nvPr/>
        </p:nvSpPr>
        <p:spPr>
          <a:xfrm>
            <a:off x="4008423" y="0"/>
            <a:ext cx="7800459" cy="6858000"/>
          </a:xfrm>
          <a:custGeom>
            <a:avLst/>
            <a:gdLst/>
            <a:ahLst/>
            <a:cxnLst/>
            <a:rect l="l" t="t" r="r" b="b"/>
            <a:pathLst>
              <a:path w="5850344" h="5143500" extrusionOk="0">
                <a:moveTo>
                  <a:pt x="1530253" y="0"/>
                </a:moveTo>
                <a:lnTo>
                  <a:pt x="4320091" y="0"/>
                </a:lnTo>
                <a:lnTo>
                  <a:pt x="4560664" y="146151"/>
                </a:lnTo>
                <a:cubicBezTo>
                  <a:pt x="5338765" y="671826"/>
                  <a:pt x="5850344" y="1562045"/>
                  <a:pt x="5850344" y="2571750"/>
                </a:cubicBezTo>
                <a:cubicBezTo>
                  <a:pt x="5850344" y="3581455"/>
                  <a:pt x="5338765" y="4471674"/>
                  <a:pt x="4560664" y="4997349"/>
                </a:cubicBezTo>
                <a:lnTo>
                  <a:pt x="4320091" y="5143500"/>
                </a:lnTo>
                <a:lnTo>
                  <a:pt x="1530253" y="5143500"/>
                </a:lnTo>
                <a:lnTo>
                  <a:pt x="1289681" y="4997349"/>
                </a:lnTo>
                <a:cubicBezTo>
                  <a:pt x="511580" y="4471674"/>
                  <a:pt x="0" y="3581455"/>
                  <a:pt x="0" y="2571750"/>
                </a:cubicBezTo>
                <a:cubicBezTo>
                  <a:pt x="0" y="1562045"/>
                  <a:pt x="511580" y="671826"/>
                  <a:pt x="1289681" y="146151"/>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142" name="Google Shape;142;p32"/>
          <p:cNvSpPr txBox="1">
            <a:spLocks noGrp="1"/>
          </p:cNvSpPr>
          <p:nvPr>
            <p:ph type="ctrTitle"/>
          </p:nvPr>
        </p:nvSpPr>
        <p:spPr>
          <a:xfrm>
            <a:off x="6144685" y="357718"/>
            <a:ext cx="5338479" cy="2966025"/>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4000"/>
              <a:buFont typeface="Bitter"/>
              <a:buNone/>
              <a:defRPr sz="5333">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45" name="Google Shape;145;p32"/>
          <p:cNvSpPr txBox="1"/>
          <p:nvPr/>
        </p:nvSpPr>
        <p:spPr>
          <a:xfrm>
            <a:off x="8064502" y="6572065"/>
            <a:ext cx="3744383" cy="191201"/>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GB" sz="800" b="1" i="0" u="none" strike="noStrike" cap="none">
                <a:solidFill>
                  <a:schemeClr val="dk1"/>
                </a:solidFill>
                <a:latin typeface="Open Sans"/>
                <a:ea typeface="Open Sans"/>
                <a:cs typeface="Open Sans"/>
                <a:sym typeface="Open Sans"/>
              </a:rPr>
              <a:pPr marL="0" marR="0" lvl="0" indent="0" algn="r" rtl="0">
                <a:spcBef>
                  <a:spcPts val="0"/>
                </a:spcBef>
                <a:spcAft>
                  <a:spcPts val="0"/>
                </a:spcAft>
                <a:buNone/>
              </a:pPr>
              <a:t>‹#›</a:t>
            </a:fld>
            <a:endParaRPr sz="800" b="1" i="0" u="none" strike="noStrike" cap="none" dirty="0">
              <a:solidFill>
                <a:schemeClr val="dk1"/>
              </a:solidFill>
              <a:latin typeface="Open Sans"/>
              <a:ea typeface="Open Sans"/>
              <a:cs typeface="Open Sans"/>
              <a:sym typeface="Open Sans"/>
            </a:endParaRPr>
          </a:p>
        </p:txBody>
      </p:sp>
      <p:sp>
        <p:nvSpPr>
          <p:cNvPr id="10" name="Text Placeholder 3">
            <a:extLst>
              <a:ext uri="{FF2B5EF4-FFF2-40B4-BE49-F238E27FC236}">
                <a16:creationId xmlns:a16="http://schemas.microsoft.com/office/drawing/2014/main" id="{080BFC46-72B4-4C48-B406-DBE39BF5EA8F}"/>
              </a:ext>
            </a:extLst>
          </p:cNvPr>
          <p:cNvSpPr>
            <a:spLocks noGrp="1"/>
          </p:cNvSpPr>
          <p:nvPr>
            <p:ph type="body" sz="quarter" idx="12" hasCustomPrompt="1"/>
          </p:nvPr>
        </p:nvSpPr>
        <p:spPr>
          <a:xfrm>
            <a:off x="266701" y="6433583"/>
            <a:ext cx="9159688" cy="383116"/>
          </a:xfrm>
          <a:prstGeom prst="rect">
            <a:avLst/>
          </a:prstGeom>
        </p:spPr>
        <p:txBody>
          <a:bodyPr/>
          <a:lstStyle>
            <a:lvl1pPr marL="122764" indent="0">
              <a:tabLst/>
              <a:defRPr sz="800">
                <a:solidFill>
                  <a:schemeClr val="tx1"/>
                </a:solidFill>
              </a:defRPr>
            </a:lvl1pPr>
          </a:lstStyle>
          <a:p>
            <a:r>
              <a:rPr lang="en-US" dirty="0"/>
              <a:t>Footer</a:t>
            </a:r>
          </a:p>
        </p:txBody>
      </p:sp>
      <p:sp>
        <p:nvSpPr>
          <p:cNvPr id="12" name="Google Shape;26;p14">
            <a:extLst>
              <a:ext uri="{FF2B5EF4-FFF2-40B4-BE49-F238E27FC236}">
                <a16:creationId xmlns:a16="http://schemas.microsoft.com/office/drawing/2014/main" id="{636C4483-0D96-B442-A51C-55A64CF3920F}"/>
              </a:ext>
            </a:extLst>
          </p:cNvPr>
          <p:cNvSpPr txBox="1">
            <a:spLocks noGrp="1"/>
          </p:cNvSpPr>
          <p:nvPr>
            <p:ph type="subTitle" idx="1"/>
          </p:nvPr>
        </p:nvSpPr>
        <p:spPr>
          <a:xfrm>
            <a:off x="6144685" y="3583770"/>
            <a:ext cx="5338479" cy="2367337"/>
          </a:xfrm>
          <a:prstGeom prst="rect">
            <a:avLst/>
          </a:prstGeom>
          <a:noFill/>
          <a:ln>
            <a:noFill/>
          </a:ln>
        </p:spPr>
        <p:txBody>
          <a:bodyPr spcFirstLastPara="1" wrap="square" lIns="0" tIns="0" rIns="0" bIns="0" anchor="t" anchorCtr="0">
            <a:noAutofit/>
          </a:bodyPr>
          <a:lstStyle>
            <a:lvl1pPr marL="243411" lvl="0" indent="-243411" algn="l">
              <a:lnSpc>
                <a:spcPct val="90000"/>
              </a:lnSpc>
              <a:spcBef>
                <a:spcPts val="1000"/>
              </a:spcBef>
              <a:spcAft>
                <a:spcPts val="0"/>
              </a:spcAft>
              <a:buSzPts val="1800"/>
              <a:buNone/>
              <a:tabLst/>
              <a:defRPr sz="2400">
                <a:solidFill>
                  <a:schemeClr val="dk1"/>
                </a:solidFill>
              </a:defRPr>
            </a:lvl1pPr>
            <a:lvl2pPr lvl="1" algn="ctr">
              <a:lnSpc>
                <a:spcPct val="100000"/>
              </a:lnSpc>
              <a:spcBef>
                <a:spcPts val="500"/>
              </a:spcBef>
              <a:spcAft>
                <a:spcPts val="0"/>
              </a:spcAft>
              <a:buSzPts val="1500"/>
              <a:buNone/>
              <a:defRPr sz="2000"/>
            </a:lvl2pPr>
            <a:lvl3pPr lvl="2" algn="ctr">
              <a:lnSpc>
                <a:spcPct val="110000"/>
              </a:lnSpc>
              <a:spcBef>
                <a:spcPts val="500"/>
              </a:spcBef>
              <a:spcAft>
                <a:spcPts val="0"/>
              </a:spcAft>
              <a:buSzPts val="1350"/>
              <a:buNone/>
              <a:defRPr sz="1800"/>
            </a:lvl3pPr>
            <a:lvl4pPr lvl="3" algn="ctr">
              <a:lnSpc>
                <a:spcPct val="90000"/>
              </a:lnSpc>
              <a:spcBef>
                <a:spcPts val="900"/>
              </a:spcBef>
              <a:spcAft>
                <a:spcPts val="0"/>
              </a:spcAft>
              <a:buSzPts val="1200"/>
              <a:buNone/>
              <a:defRPr sz="1600"/>
            </a:lvl4pPr>
            <a:lvl5pPr lvl="4" algn="ctr">
              <a:lnSpc>
                <a:spcPct val="110000"/>
              </a:lnSpc>
              <a:spcBef>
                <a:spcPts val="500"/>
              </a:spcBef>
              <a:spcAft>
                <a:spcPts val="0"/>
              </a:spcAft>
              <a:buSzPts val="1200"/>
              <a:buNone/>
              <a:defRPr sz="1600"/>
            </a:lvl5pPr>
            <a:lvl6pPr lvl="5" algn="ctr">
              <a:lnSpc>
                <a:spcPct val="100000"/>
              </a:lnSpc>
              <a:spcBef>
                <a:spcPts val="500"/>
              </a:spcBef>
              <a:spcAft>
                <a:spcPts val="0"/>
              </a:spcAft>
              <a:buSzPts val="1200"/>
              <a:buNone/>
              <a:defRPr sz="1600"/>
            </a:lvl6pPr>
            <a:lvl7pPr lvl="6" algn="ctr">
              <a:lnSpc>
                <a:spcPct val="100000"/>
              </a:lnSpc>
              <a:spcBef>
                <a:spcPts val="500"/>
              </a:spcBef>
              <a:spcAft>
                <a:spcPts val="0"/>
              </a:spcAft>
              <a:buSzPts val="1200"/>
              <a:buNone/>
              <a:defRPr sz="1600"/>
            </a:lvl7pPr>
            <a:lvl8pPr lvl="7" algn="ctr">
              <a:lnSpc>
                <a:spcPct val="100000"/>
              </a:lnSpc>
              <a:spcBef>
                <a:spcPts val="400"/>
              </a:spcBef>
              <a:spcAft>
                <a:spcPts val="0"/>
              </a:spcAft>
              <a:buSzPts val="1200"/>
              <a:buNone/>
              <a:defRPr sz="1600"/>
            </a:lvl8pPr>
            <a:lvl9pPr lvl="8" algn="ctr">
              <a:lnSpc>
                <a:spcPct val="90000"/>
              </a:lnSpc>
              <a:spcBef>
                <a:spcPts val="500"/>
              </a:spcBef>
              <a:spcAft>
                <a:spcPts val="0"/>
              </a:spcAft>
              <a:buClr>
                <a:schemeClr val="dk1"/>
              </a:buClr>
              <a:buSzPts val="1200"/>
              <a:buNone/>
              <a:defRPr sz="1600"/>
            </a:lvl9pPr>
          </a:lstStyle>
          <a:p>
            <a:endParaRPr dirty="0"/>
          </a:p>
        </p:txBody>
      </p:sp>
      <p:sp>
        <p:nvSpPr>
          <p:cNvPr id="13" name="Picture Placeholder 11">
            <a:extLst>
              <a:ext uri="{FF2B5EF4-FFF2-40B4-BE49-F238E27FC236}">
                <a16:creationId xmlns:a16="http://schemas.microsoft.com/office/drawing/2014/main" id="{E4DE9E3E-240A-734A-BC6C-2CE8582E9272}"/>
              </a:ext>
            </a:extLst>
          </p:cNvPr>
          <p:cNvSpPr>
            <a:spLocks noGrp="1"/>
          </p:cNvSpPr>
          <p:nvPr>
            <p:ph type="pic" sz="quarter" idx="10"/>
          </p:nvPr>
        </p:nvSpPr>
        <p:spPr>
          <a:xfrm>
            <a:off x="6163405" y="3422463"/>
            <a:ext cx="3744383" cy="48000"/>
          </a:xfrm>
          <a:prstGeom prst="rect">
            <a:avLst/>
          </a:prstGeom>
          <a:solidFill>
            <a:schemeClr val="tx1"/>
          </a:solidFill>
        </p:spPr>
        <p:txBody>
          <a:bodyPr/>
          <a:lstStyle>
            <a:lvl1pPr>
              <a:defRPr sz="133" b="0">
                <a:solidFill>
                  <a:schemeClr val="accent1"/>
                </a:solidFill>
              </a:defRPr>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3_Title Slide" userDrawn="1">
  <p:cSld name="13_Title Slide">
    <p:spTree>
      <p:nvGrpSpPr>
        <p:cNvPr id="1" name="Shape 22"/>
        <p:cNvGrpSpPr/>
        <p:nvPr/>
      </p:nvGrpSpPr>
      <p:grpSpPr>
        <a:xfrm>
          <a:off x="0" y="0"/>
          <a:ext cx="0" cy="0"/>
          <a:chOff x="0" y="0"/>
          <a:chExt cx="0" cy="0"/>
        </a:xfrm>
      </p:grpSpPr>
      <p:sp>
        <p:nvSpPr>
          <p:cNvPr id="23" name="Google Shape;23;p14"/>
          <p:cNvSpPr/>
          <p:nvPr/>
        </p:nvSpPr>
        <p:spPr>
          <a:xfrm>
            <a:off x="0" y="0"/>
            <a:ext cx="12192000" cy="6858000"/>
          </a:xfrm>
          <a:prstGeom prst="rect">
            <a:avLst/>
          </a:prstGeom>
          <a:solidFill>
            <a:schemeClr val="dk1"/>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24" name="Google Shape;24;p14"/>
          <p:cNvSpPr/>
          <p:nvPr/>
        </p:nvSpPr>
        <p:spPr>
          <a:xfrm>
            <a:off x="4008423" y="0"/>
            <a:ext cx="7800459" cy="6858000"/>
          </a:xfrm>
          <a:custGeom>
            <a:avLst/>
            <a:gdLst/>
            <a:ahLst/>
            <a:cxnLst/>
            <a:rect l="l" t="t" r="r" b="b"/>
            <a:pathLst>
              <a:path w="5850344" h="5143500" extrusionOk="0">
                <a:moveTo>
                  <a:pt x="1530253" y="0"/>
                </a:moveTo>
                <a:lnTo>
                  <a:pt x="4320091" y="0"/>
                </a:lnTo>
                <a:lnTo>
                  <a:pt x="4560664" y="146151"/>
                </a:lnTo>
                <a:cubicBezTo>
                  <a:pt x="5338765" y="671826"/>
                  <a:pt x="5850344" y="1562045"/>
                  <a:pt x="5850344" y="2571750"/>
                </a:cubicBezTo>
                <a:cubicBezTo>
                  <a:pt x="5850344" y="3581455"/>
                  <a:pt x="5338765" y="4471674"/>
                  <a:pt x="4560664" y="4997349"/>
                </a:cubicBezTo>
                <a:lnTo>
                  <a:pt x="4320091" y="5143500"/>
                </a:lnTo>
                <a:lnTo>
                  <a:pt x="1530253" y="5143500"/>
                </a:lnTo>
                <a:lnTo>
                  <a:pt x="1289681" y="4997349"/>
                </a:lnTo>
                <a:cubicBezTo>
                  <a:pt x="511580" y="4471674"/>
                  <a:pt x="0" y="3581455"/>
                  <a:pt x="0" y="2571750"/>
                </a:cubicBezTo>
                <a:cubicBezTo>
                  <a:pt x="0" y="1562045"/>
                  <a:pt x="511580" y="671826"/>
                  <a:pt x="1289681" y="146151"/>
                </a:cubicBezTo>
                <a:close/>
              </a:path>
            </a:pathLst>
          </a:custGeom>
          <a:solidFill>
            <a:schemeClr val="accent1"/>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25" name="Google Shape;25;p14"/>
          <p:cNvSpPr txBox="1">
            <a:spLocks noGrp="1"/>
          </p:cNvSpPr>
          <p:nvPr>
            <p:ph type="ctrTitle"/>
          </p:nvPr>
        </p:nvSpPr>
        <p:spPr>
          <a:xfrm>
            <a:off x="6144685" y="357718"/>
            <a:ext cx="5338479" cy="2966025"/>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4000"/>
              <a:buFont typeface="Bitter"/>
              <a:buNone/>
              <a:defRPr sz="44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6" name="Google Shape;26;p14"/>
          <p:cNvSpPr txBox="1">
            <a:spLocks noGrp="1"/>
          </p:cNvSpPr>
          <p:nvPr>
            <p:ph type="subTitle" idx="1"/>
          </p:nvPr>
        </p:nvSpPr>
        <p:spPr>
          <a:xfrm>
            <a:off x="6144685" y="3583770"/>
            <a:ext cx="5338479" cy="2367337"/>
          </a:xfrm>
          <a:prstGeom prst="rect">
            <a:avLst/>
          </a:prstGeom>
          <a:noFill/>
          <a:ln>
            <a:noFill/>
          </a:ln>
        </p:spPr>
        <p:txBody>
          <a:bodyPr spcFirstLastPara="1" wrap="square" lIns="0" tIns="0" rIns="0" bIns="0" anchor="t" anchorCtr="0">
            <a:noAutofit/>
          </a:bodyPr>
          <a:lstStyle>
            <a:lvl1pPr marL="243411" lvl="0" indent="-243411" algn="l">
              <a:lnSpc>
                <a:spcPct val="90000"/>
              </a:lnSpc>
              <a:spcBef>
                <a:spcPts val="1000"/>
              </a:spcBef>
              <a:spcAft>
                <a:spcPts val="0"/>
              </a:spcAft>
              <a:buSzPts val="1800"/>
              <a:buNone/>
              <a:tabLst/>
              <a:defRPr sz="2400">
                <a:solidFill>
                  <a:schemeClr val="dk1"/>
                </a:solidFill>
              </a:defRPr>
            </a:lvl1pPr>
            <a:lvl2pPr lvl="1" algn="ctr">
              <a:lnSpc>
                <a:spcPct val="100000"/>
              </a:lnSpc>
              <a:spcBef>
                <a:spcPts val="500"/>
              </a:spcBef>
              <a:spcAft>
                <a:spcPts val="0"/>
              </a:spcAft>
              <a:buSzPts val="1500"/>
              <a:buNone/>
              <a:defRPr sz="2000"/>
            </a:lvl2pPr>
            <a:lvl3pPr lvl="2" algn="ctr">
              <a:lnSpc>
                <a:spcPct val="110000"/>
              </a:lnSpc>
              <a:spcBef>
                <a:spcPts val="500"/>
              </a:spcBef>
              <a:spcAft>
                <a:spcPts val="0"/>
              </a:spcAft>
              <a:buSzPts val="1350"/>
              <a:buNone/>
              <a:defRPr sz="1800"/>
            </a:lvl3pPr>
            <a:lvl4pPr lvl="3" algn="ctr">
              <a:lnSpc>
                <a:spcPct val="90000"/>
              </a:lnSpc>
              <a:spcBef>
                <a:spcPts val="900"/>
              </a:spcBef>
              <a:spcAft>
                <a:spcPts val="0"/>
              </a:spcAft>
              <a:buSzPts val="1200"/>
              <a:buNone/>
              <a:defRPr sz="1600"/>
            </a:lvl4pPr>
            <a:lvl5pPr lvl="4" algn="ctr">
              <a:lnSpc>
                <a:spcPct val="110000"/>
              </a:lnSpc>
              <a:spcBef>
                <a:spcPts val="500"/>
              </a:spcBef>
              <a:spcAft>
                <a:spcPts val="0"/>
              </a:spcAft>
              <a:buSzPts val="1200"/>
              <a:buNone/>
              <a:defRPr sz="1600"/>
            </a:lvl5pPr>
            <a:lvl6pPr lvl="5" algn="ctr">
              <a:lnSpc>
                <a:spcPct val="100000"/>
              </a:lnSpc>
              <a:spcBef>
                <a:spcPts val="500"/>
              </a:spcBef>
              <a:spcAft>
                <a:spcPts val="0"/>
              </a:spcAft>
              <a:buSzPts val="1200"/>
              <a:buNone/>
              <a:defRPr sz="1600"/>
            </a:lvl6pPr>
            <a:lvl7pPr lvl="6" algn="ctr">
              <a:lnSpc>
                <a:spcPct val="100000"/>
              </a:lnSpc>
              <a:spcBef>
                <a:spcPts val="500"/>
              </a:spcBef>
              <a:spcAft>
                <a:spcPts val="0"/>
              </a:spcAft>
              <a:buSzPts val="1200"/>
              <a:buNone/>
              <a:defRPr sz="1600"/>
            </a:lvl7pPr>
            <a:lvl8pPr lvl="7" algn="ctr">
              <a:lnSpc>
                <a:spcPct val="100000"/>
              </a:lnSpc>
              <a:spcBef>
                <a:spcPts val="400"/>
              </a:spcBef>
              <a:spcAft>
                <a:spcPts val="0"/>
              </a:spcAft>
              <a:buSzPts val="1200"/>
              <a:buNone/>
              <a:defRPr sz="1600"/>
            </a:lvl8pPr>
            <a:lvl9pPr lvl="8" algn="ctr">
              <a:lnSpc>
                <a:spcPct val="90000"/>
              </a:lnSpc>
              <a:spcBef>
                <a:spcPts val="500"/>
              </a:spcBef>
              <a:spcAft>
                <a:spcPts val="0"/>
              </a:spcAft>
              <a:buClr>
                <a:schemeClr val="dk1"/>
              </a:buClr>
              <a:buSzPts val="1200"/>
              <a:buNone/>
              <a:defRPr sz="1600"/>
            </a:lvl9pPr>
          </a:lstStyle>
          <a:p>
            <a:endParaRPr dirty="0"/>
          </a:p>
        </p:txBody>
      </p:sp>
      <p:sp>
        <p:nvSpPr>
          <p:cNvPr id="10" name="Picture Placeholder 11">
            <a:extLst>
              <a:ext uri="{FF2B5EF4-FFF2-40B4-BE49-F238E27FC236}">
                <a16:creationId xmlns:a16="http://schemas.microsoft.com/office/drawing/2014/main" id="{D85FB46C-27AC-F64A-B10B-1D5110F7606C}"/>
              </a:ext>
            </a:extLst>
          </p:cNvPr>
          <p:cNvSpPr>
            <a:spLocks noGrp="1"/>
          </p:cNvSpPr>
          <p:nvPr>
            <p:ph type="pic" sz="quarter" idx="10"/>
          </p:nvPr>
        </p:nvSpPr>
        <p:spPr>
          <a:xfrm>
            <a:off x="6163405" y="3422463"/>
            <a:ext cx="3744383" cy="48000"/>
          </a:xfrm>
          <a:prstGeom prst="rect">
            <a:avLst/>
          </a:prstGeom>
          <a:solidFill>
            <a:schemeClr val="tx1"/>
          </a:solidFill>
        </p:spPr>
        <p:txBody>
          <a:bodyPr/>
          <a:lstStyle>
            <a:lvl1pPr>
              <a:defRPr sz="133" b="0">
                <a:solidFill>
                  <a:schemeClr val="accent1"/>
                </a:solidFill>
              </a:defRPr>
            </a:lvl1pPr>
          </a:lstStyle>
          <a:p>
            <a:endParaRPr lang="en-US" dirty="0"/>
          </a:p>
        </p:txBody>
      </p:sp>
      <p:sp>
        <p:nvSpPr>
          <p:cNvPr id="2" name="Text Placeholder 3">
            <a:extLst>
              <a:ext uri="{FF2B5EF4-FFF2-40B4-BE49-F238E27FC236}">
                <a16:creationId xmlns:a16="http://schemas.microsoft.com/office/drawing/2014/main" id="{B15F730B-BF2C-5E8B-8433-0CBC7B6A7673}"/>
              </a:ext>
            </a:extLst>
          </p:cNvPr>
          <p:cNvSpPr>
            <a:spLocks noGrp="1"/>
          </p:cNvSpPr>
          <p:nvPr>
            <p:ph type="body" sz="quarter" idx="12" hasCustomPrompt="1"/>
          </p:nvPr>
        </p:nvSpPr>
        <p:spPr>
          <a:xfrm>
            <a:off x="191544" y="6458635"/>
            <a:ext cx="5400000" cy="360000"/>
          </a:xfrm>
          <a:prstGeom prst="rect">
            <a:avLst/>
          </a:prstGeom>
        </p:spPr>
        <p:txBody>
          <a:bodyPr>
            <a:noAutofit/>
          </a:bodyPr>
          <a:lstStyle>
            <a:lvl1pPr marL="122764" indent="0">
              <a:tabLst/>
              <a:defRPr sz="800">
                <a:solidFill>
                  <a:srgbClr val="FFFFFF"/>
                </a:solidFill>
              </a:defRPr>
            </a:lvl1pPr>
          </a:lstStyle>
          <a:p>
            <a:r>
              <a:rPr lang="en-US" dirty="0"/>
              <a:t>Footer</a:t>
            </a:r>
          </a:p>
        </p:txBody>
      </p:sp>
      <p:sp>
        <p:nvSpPr>
          <p:cNvPr id="3" name="Text Placeholder 3">
            <a:extLst>
              <a:ext uri="{FF2B5EF4-FFF2-40B4-BE49-F238E27FC236}">
                <a16:creationId xmlns:a16="http://schemas.microsoft.com/office/drawing/2014/main" id="{E6F7E501-3331-901A-7594-F92F9A753777}"/>
              </a:ext>
            </a:extLst>
          </p:cNvPr>
          <p:cNvSpPr>
            <a:spLocks noGrp="1"/>
          </p:cNvSpPr>
          <p:nvPr>
            <p:ph type="body" sz="quarter" idx="13" hasCustomPrompt="1"/>
          </p:nvPr>
        </p:nvSpPr>
        <p:spPr>
          <a:xfrm>
            <a:off x="9569884" y="6458635"/>
            <a:ext cx="2308535" cy="360000"/>
          </a:xfrm>
          <a:prstGeom prst="rect">
            <a:avLst/>
          </a:prstGeom>
        </p:spPr>
        <p:txBody>
          <a:bodyPr>
            <a:noAutofit/>
          </a:bodyPr>
          <a:lstStyle>
            <a:lvl1pPr marL="122764" indent="0" algn="r">
              <a:tabLst/>
              <a:defRPr sz="800">
                <a:solidFill>
                  <a:srgbClr val="FFFFFF"/>
                </a:solidFill>
              </a:defRPr>
            </a:lvl1pPr>
          </a:lstStyle>
          <a:p>
            <a:r>
              <a:rPr lang="en-US" dirty="0"/>
              <a:t>National Nuclear Laboratory  </a:t>
            </a:r>
            <a:fld id="{A823DF78-7A32-4943-8F69-202A54CF58E6}" type="slidenum">
              <a:rPr lang="en-US" smtClean="0"/>
              <a:t>‹#›</a:t>
            </a:fld>
            <a:endParaRPr lang="en-US" dirty="0"/>
          </a:p>
        </p:txBody>
      </p:sp>
    </p:spTree>
    <p:extLst>
      <p:ext uri="{BB962C8B-B14F-4D97-AF65-F5344CB8AC3E}">
        <p14:creationId xmlns:p14="http://schemas.microsoft.com/office/powerpoint/2010/main" val="3873278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userDrawn="1">
  <p:cSld name="Title Only">
    <p:spTree>
      <p:nvGrpSpPr>
        <p:cNvPr id="1" name="Shape 30"/>
        <p:cNvGrpSpPr/>
        <p:nvPr/>
      </p:nvGrpSpPr>
      <p:grpSpPr>
        <a:xfrm>
          <a:off x="0" y="0"/>
          <a:ext cx="0" cy="0"/>
          <a:chOff x="0" y="0"/>
          <a:chExt cx="0" cy="0"/>
        </a:xfrm>
      </p:grpSpPr>
      <p:sp>
        <p:nvSpPr>
          <p:cNvPr id="31" name="Google Shape;31;p15"/>
          <p:cNvSpPr txBox="1">
            <a:spLocks noGrp="1"/>
          </p:cNvSpPr>
          <p:nvPr>
            <p:ph type="title"/>
          </p:nvPr>
        </p:nvSpPr>
        <p:spPr>
          <a:xfrm>
            <a:off x="383117" y="368320"/>
            <a:ext cx="11425767" cy="114086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Bitter"/>
              <a:buNone/>
              <a:defRPr sz="2800" b="1" i="0">
                <a:latin typeface="Bitter"/>
                <a:ea typeface="Bitter"/>
                <a:cs typeface="Bitter"/>
                <a:sym typeface="Bit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 name="Text Placeholder 3">
            <a:extLst>
              <a:ext uri="{FF2B5EF4-FFF2-40B4-BE49-F238E27FC236}">
                <a16:creationId xmlns:a16="http://schemas.microsoft.com/office/drawing/2014/main" id="{C2A463B4-397C-C2BC-AD67-1A9F6F25D1DD}"/>
              </a:ext>
            </a:extLst>
          </p:cNvPr>
          <p:cNvSpPr>
            <a:spLocks noGrp="1"/>
          </p:cNvSpPr>
          <p:nvPr>
            <p:ph type="body" sz="quarter" idx="12" hasCustomPrompt="1"/>
          </p:nvPr>
        </p:nvSpPr>
        <p:spPr>
          <a:xfrm>
            <a:off x="191544" y="6458635"/>
            <a:ext cx="5400000" cy="360000"/>
          </a:xfrm>
          <a:prstGeom prst="rect">
            <a:avLst/>
          </a:prstGeom>
        </p:spPr>
        <p:txBody>
          <a:bodyPr>
            <a:noAutofit/>
          </a:bodyPr>
          <a:lstStyle>
            <a:lvl1pPr marL="122764" indent="0">
              <a:tabLst/>
              <a:defRPr sz="800">
                <a:solidFill>
                  <a:srgbClr val="00203E"/>
                </a:solidFill>
              </a:defRPr>
            </a:lvl1pPr>
          </a:lstStyle>
          <a:p>
            <a:r>
              <a:rPr lang="en-US" dirty="0"/>
              <a:t>Footer</a:t>
            </a:r>
          </a:p>
        </p:txBody>
      </p:sp>
      <p:sp>
        <p:nvSpPr>
          <p:cNvPr id="3" name="Text Placeholder 3">
            <a:extLst>
              <a:ext uri="{FF2B5EF4-FFF2-40B4-BE49-F238E27FC236}">
                <a16:creationId xmlns:a16="http://schemas.microsoft.com/office/drawing/2014/main" id="{46DD14AE-0588-437E-5ECD-029DC4D100B6}"/>
              </a:ext>
            </a:extLst>
          </p:cNvPr>
          <p:cNvSpPr>
            <a:spLocks noGrp="1"/>
          </p:cNvSpPr>
          <p:nvPr>
            <p:ph type="body" sz="quarter" idx="13" hasCustomPrompt="1"/>
          </p:nvPr>
        </p:nvSpPr>
        <p:spPr>
          <a:xfrm>
            <a:off x="9569884" y="6458635"/>
            <a:ext cx="2308535" cy="360000"/>
          </a:xfrm>
          <a:prstGeom prst="rect">
            <a:avLst/>
          </a:prstGeom>
        </p:spPr>
        <p:txBody>
          <a:bodyPr>
            <a:noAutofit/>
          </a:bodyPr>
          <a:lstStyle>
            <a:lvl1pPr marL="122764" indent="0" algn="r">
              <a:tabLst/>
              <a:defRPr sz="800">
                <a:solidFill>
                  <a:srgbClr val="00203E"/>
                </a:solidFill>
              </a:defRPr>
            </a:lvl1pPr>
          </a:lstStyle>
          <a:p>
            <a:r>
              <a:rPr lang="en-US" dirty="0"/>
              <a:t>National Nuclear Laboratory  </a:t>
            </a:r>
            <a:fld id="{A823DF78-7A32-4943-8F69-202A54CF58E6}" type="slidenum">
              <a:rPr lang="en-US" smtClean="0"/>
              <a:t>‹#›</a:t>
            </a:fld>
            <a:endParaRPr lang="en-US" dirty="0"/>
          </a:p>
        </p:txBody>
      </p:sp>
    </p:spTree>
    <p:extLst>
      <p:ext uri="{BB962C8B-B14F-4D97-AF65-F5344CB8AC3E}">
        <p14:creationId xmlns:p14="http://schemas.microsoft.com/office/powerpoint/2010/main" val="2959093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Two Content" preserve="1" userDrawn="1">
  <p:cSld name="3_Two Content">
    <p:spTree>
      <p:nvGrpSpPr>
        <p:cNvPr id="1" name="Shape 150"/>
        <p:cNvGrpSpPr/>
        <p:nvPr/>
      </p:nvGrpSpPr>
      <p:grpSpPr>
        <a:xfrm>
          <a:off x="0" y="0"/>
          <a:ext cx="0" cy="0"/>
          <a:chOff x="0" y="0"/>
          <a:chExt cx="0" cy="0"/>
        </a:xfrm>
      </p:grpSpPr>
      <p:sp>
        <p:nvSpPr>
          <p:cNvPr id="151" name="Google Shape;151;p34"/>
          <p:cNvSpPr txBox="1">
            <a:spLocks noGrp="1"/>
          </p:cNvSpPr>
          <p:nvPr>
            <p:ph type="title"/>
          </p:nvPr>
        </p:nvSpPr>
        <p:spPr>
          <a:xfrm>
            <a:off x="383116" y="368320"/>
            <a:ext cx="11425765" cy="114086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Bitter"/>
              <a:buNone/>
              <a:defRPr sz="2800" b="1" i="0">
                <a:latin typeface="Bitter"/>
                <a:ea typeface="Bitter"/>
                <a:cs typeface="Bitter"/>
                <a:sym typeface="Bit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0" name="Text Placeholder 2">
            <a:extLst>
              <a:ext uri="{FF2B5EF4-FFF2-40B4-BE49-F238E27FC236}">
                <a16:creationId xmlns:a16="http://schemas.microsoft.com/office/drawing/2014/main" id="{2DDDE794-9FFB-4749-B57A-95C1E473C430}"/>
              </a:ext>
            </a:extLst>
          </p:cNvPr>
          <p:cNvSpPr>
            <a:spLocks noGrp="1"/>
          </p:cNvSpPr>
          <p:nvPr>
            <p:ph type="body" sz="quarter" idx="13" hasCustomPrompt="1"/>
          </p:nvPr>
        </p:nvSpPr>
        <p:spPr>
          <a:xfrm>
            <a:off x="266699" y="1604434"/>
            <a:ext cx="11542183" cy="4897965"/>
          </a:xfrm>
          <a:prstGeom prst="rect">
            <a:avLst/>
          </a:prstGeom>
        </p:spPr>
        <p:txBody>
          <a:bodyPr/>
          <a:lstStyle>
            <a:lvl1pPr marL="6350" indent="0">
              <a:buClr>
                <a:schemeClr val="accent1"/>
              </a:buClr>
              <a:buFont typeface="Arial" panose="020B0604020202020204" pitchFamily="34" charset="0"/>
              <a:buNone/>
              <a:tabLst/>
              <a:defRPr/>
            </a:lvl1pPr>
            <a:lvl2pPr marL="349250" indent="-342900">
              <a:buClr>
                <a:schemeClr val="accent1"/>
              </a:buClr>
              <a:buFont typeface="Arial" panose="020B0604020202020204" pitchFamily="34" charset="0"/>
              <a:buChar char="•"/>
              <a:tabLst/>
              <a:defRPr sz="2400" b="1">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6350" indent="0">
              <a:buClr>
                <a:schemeClr val="accent1"/>
              </a:buClr>
              <a:buFont typeface="Arial" panose="020B0604020202020204" pitchFamily="34" charset="0"/>
              <a:buNone/>
              <a:tabLst/>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92100" indent="-285750">
              <a:buClr>
                <a:schemeClr val="accent1"/>
              </a:buClr>
              <a:buFont typeface="Arial" panose="020B0604020202020204" pitchFamily="34" charset="0"/>
              <a:buChar char="•"/>
              <a:tabLst/>
              <a:defRPr sz="1800" b="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0584" indent="0">
              <a:buClr>
                <a:schemeClr val="accent1"/>
              </a:buClr>
              <a:buFont typeface="Arial" panose="020B0604020202020204" pitchFamily="34" charset="0"/>
              <a:buNone/>
              <a:tabLst/>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85750" indent="-285750">
              <a:buClr>
                <a:schemeClr val="accent1"/>
              </a:buClr>
              <a:buFont typeface="Arial" panose="020B0604020202020204" pitchFamily="34" charset="0"/>
              <a:buChar char="•"/>
              <a:defRPr sz="1600"/>
            </a:lvl6pPr>
            <a:lvl7pPr>
              <a:defRPr sz="1330" b="1"/>
            </a:lvl7pPr>
          </a:lstStyle>
          <a:p>
            <a:pPr lvl="0"/>
            <a:r>
              <a:rPr lang="en-GB" dirty="0"/>
              <a:t>Level 1</a:t>
            </a:r>
          </a:p>
          <a:p>
            <a:pPr lvl="1"/>
            <a:r>
              <a:rPr lang="en-GB" dirty="0"/>
              <a:t>Level 1 bullet</a:t>
            </a:r>
          </a:p>
          <a:p>
            <a:pPr lvl="2"/>
            <a:r>
              <a:rPr lang="en-GB" dirty="0"/>
              <a:t>Level 2</a:t>
            </a:r>
          </a:p>
          <a:p>
            <a:pPr lvl="3"/>
            <a:r>
              <a:rPr lang="en-GB" dirty="0"/>
              <a:t>Level 2 bullet</a:t>
            </a:r>
          </a:p>
          <a:p>
            <a:pPr lvl="4"/>
            <a:r>
              <a:rPr lang="en-GB" dirty="0"/>
              <a:t>Level 3</a:t>
            </a:r>
          </a:p>
          <a:p>
            <a:pPr lvl="5"/>
            <a:r>
              <a:rPr lang="en-GB" dirty="0"/>
              <a:t>Level 3 bullet</a:t>
            </a:r>
          </a:p>
          <a:p>
            <a:pPr lvl="6"/>
            <a:r>
              <a:rPr lang="en-GB" dirty="0"/>
              <a:t>Level 4</a:t>
            </a:r>
          </a:p>
          <a:p>
            <a:pPr lvl="4"/>
            <a:endParaRPr lang="en-GB" dirty="0"/>
          </a:p>
          <a:p>
            <a:pPr lvl="4"/>
            <a:endParaRPr lang="en-GB" dirty="0"/>
          </a:p>
          <a:p>
            <a:pPr lvl="4"/>
            <a:endParaRPr lang="en-GB" dirty="0"/>
          </a:p>
          <a:p>
            <a:pPr lvl="4"/>
            <a:endParaRPr lang="en-US" dirty="0"/>
          </a:p>
        </p:txBody>
      </p:sp>
      <p:sp>
        <p:nvSpPr>
          <p:cNvPr id="2" name="Text Placeholder 3">
            <a:extLst>
              <a:ext uri="{FF2B5EF4-FFF2-40B4-BE49-F238E27FC236}">
                <a16:creationId xmlns:a16="http://schemas.microsoft.com/office/drawing/2014/main" id="{12316C83-4CA6-33BA-7344-77DF0BD45C3C}"/>
              </a:ext>
            </a:extLst>
          </p:cNvPr>
          <p:cNvSpPr>
            <a:spLocks noGrp="1"/>
          </p:cNvSpPr>
          <p:nvPr>
            <p:ph type="body" sz="quarter" idx="12" hasCustomPrompt="1"/>
          </p:nvPr>
        </p:nvSpPr>
        <p:spPr>
          <a:xfrm>
            <a:off x="191544" y="6458635"/>
            <a:ext cx="5400000" cy="360000"/>
          </a:xfrm>
          <a:prstGeom prst="rect">
            <a:avLst/>
          </a:prstGeom>
        </p:spPr>
        <p:txBody>
          <a:bodyPr>
            <a:noAutofit/>
          </a:bodyPr>
          <a:lstStyle>
            <a:lvl1pPr marL="122764" indent="0">
              <a:tabLst/>
              <a:defRPr sz="800">
                <a:solidFill>
                  <a:srgbClr val="00203E"/>
                </a:solidFill>
              </a:defRPr>
            </a:lvl1pPr>
          </a:lstStyle>
          <a:p>
            <a:r>
              <a:rPr lang="en-US" dirty="0"/>
              <a:t>Footer</a:t>
            </a:r>
          </a:p>
        </p:txBody>
      </p:sp>
      <p:sp>
        <p:nvSpPr>
          <p:cNvPr id="3" name="Text Placeholder 3">
            <a:extLst>
              <a:ext uri="{FF2B5EF4-FFF2-40B4-BE49-F238E27FC236}">
                <a16:creationId xmlns:a16="http://schemas.microsoft.com/office/drawing/2014/main" id="{13BDC3DF-A44A-F8A4-6405-EB26AC99B68A}"/>
              </a:ext>
            </a:extLst>
          </p:cNvPr>
          <p:cNvSpPr>
            <a:spLocks noGrp="1"/>
          </p:cNvSpPr>
          <p:nvPr>
            <p:ph type="body" sz="quarter" idx="14" hasCustomPrompt="1"/>
          </p:nvPr>
        </p:nvSpPr>
        <p:spPr>
          <a:xfrm>
            <a:off x="9569884" y="6458635"/>
            <a:ext cx="2308535" cy="360000"/>
          </a:xfrm>
          <a:prstGeom prst="rect">
            <a:avLst/>
          </a:prstGeom>
        </p:spPr>
        <p:txBody>
          <a:bodyPr>
            <a:noAutofit/>
          </a:bodyPr>
          <a:lstStyle>
            <a:lvl1pPr marL="122764" indent="0" algn="r">
              <a:tabLst/>
              <a:defRPr sz="800">
                <a:solidFill>
                  <a:srgbClr val="00203E"/>
                </a:solidFill>
              </a:defRPr>
            </a:lvl1pPr>
          </a:lstStyle>
          <a:p>
            <a:r>
              <a:rPr lang="en-US" dirty="0"/>
              <a:t>National Nuclear Laboratory  </a:t>
            </a:r>
            <a:fld id="{A823DF78-7A32-4943-8F69-202A54CF58E6}" type="slidenum">
              <a:rPr lang="en-US" smtClean="0"/>
              <a:t>‹#›</a:t>
            </a:fld>
            <a:endParaRPr lang="en-US" dirty="0"/>
          </a:p>
        </p:txBody>
      </p:sp>
    </p:spTree>
    <p:extLst>
      <p:ext uri="{BB962C8B-B14F-4D97-AF65-F5344CB8AC3E}">
        <p14:creationId xmlns:p14="http://schemas.microsoft.com/office/powerpoint/2010/main" val="2554450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Two Content" preserve="1" userDrawn="1">
  <p:cSld name="4_Two Content">
    <p:spTree>
      <p:nvGrpSpPr>
        <p:cNvPr id="1" name="Shape 150"/>
        <p:cNvGrpSpPr/>
        <p:nvPr/>
      </p:nvGrpSpPr>
      <p:grpSpPr>
        <a:xfrm>
          <a:off x="0" y="0"/>
          <a:ext cx="0" cy="0"/>
          <a:chOff x="0" y="0"/>
          <a:chExt cx="0" cy="0"/>
        </a:xfrm>
      </p:grpSpPr>
      <p:sp>
        <p:nvSpPr>
          <p:cNvPr id="151" name="Google Shape;151;p34"/>
          <p:cNvSpPr txBox="1">
            <a:spLocks noGrp="1"/>
          </p:cNvSpPr>
          <p:nvPr>
            <p:ph type="title"/>
          </p:nvPr>
        </p:nvSpPr>
        <p:spPr>
          <a:xfrm>
            <a:off x="383116" y="368320"/>
            <a:ext cx="11425765" cy="114086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Bitter"/>
              <a:buNone/>
              <a:defRPr sz="2800" b="1" i="0">
                <a:latin typeface="Bitter"/>
                <a:ea typeface="Bitter"/>
                <a:cs typeface="Bitter"/>
                <a:sym typeface="Bit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53" name="Google Shape;153;p34"/>
          <p:cNvSpPr>
            <a:spLocks noGrp="1"/>
          </p:cNvSpPr>
          <p:nvPr>
            <p:ph type="pic" idx="3"/>
          </p:nvPr>
        </p:nvSpPr>
        <p:spPr>
          <a:xfrm>
            <a:off x="6144684" y="1604434"/>
            <a:ext cx="5664200" cy="3649133"/>
          </a:xfrm>
          <a:prstGeom prst="rect">
            <a:avLst/>
          </a:prstGeom>
          <a:noFill/>
          <a:ln>
            <a:noFill/>
          </a:ln>
        </p:spPr>
        <p:txBody>
          <a:bodyPr/>
          <a:lstStyle/>
          <a:p>
            <a:endParaRPr lang="en-US" dirty="0"/>
          </a:p>
        </p:txBody>
      </p:sp>
      <p:sp>
        <p:nvSpPr>
          <p:cNvPr id="7" name="Google Shape;157;p35">
            <a:extLst>
              <a:ext uri="{FF2B5EF4-FFF2-40B4-BE49-F238E27FC236}">
                <a16:creationId xmlns:a16="http://schemas.microsoft.com/office/drawing/2014/main" id="{EF3FF080-3DBD-2E45-B913-E0E15BFC35E7}"/>
              </a:ext>
            </a:extLst>
          </p:cNvPr>
          <p:cNvSpPr txBox="1">
            <a:spLocks noGrp="1"/>
          </p:cNvSpPr>
          <p:nvPr>
            <p:ph type="body" idx="10" hasCustomPrompt="1"/>
          </p:nvPr>
        </p:nvSpPr>
        <p:spPr>
          <a:xfrm>
            <a:off x="6144683" y="5348817"/>
            <a:ext cx="5664199" cy="1153583"/>
          </a:xfrm>
          <a:prstGeom prst="rect">
            <a:avLst/>
          </a:prstGeom>
          <a:noFill/>
          <a:ln>
            <a:noFill/>
          </a:ln>
        </p:spPr>
        <p:txBody>
          <a:bodyPr spcFirstLastPara="1" wrap="square" lIns="0" tIns="0" rIns="0" bIns="0" anchor="t" anchorCtr="0">
            <a:noAutofit/>
          </a:bodyPr>
          <a:lstStyle>
            <a:lvl1pPr marL="296326" lvl="0" indent="-173562" algn="l">
              <a:lnSpc>
                <a:spcPct val="90000"/>
              </a:lnSpc>
              <a:spcBef>
                <a:spcPts val="1000"/>
              </a:spcBef>
              <a:spcAft>
                <a:spcPts val="0"/>
              </a:spcAft>
              <a:buSzPts val="1800"/>
              <a:buNone/>
              <a:tabLst/>
              <a:defRPr sz="1333" b="1"/>
            </a:lvl1pPr>
            <a:lvl2pPr marL="1219170" lvl="1" indent="-304792" algn="l">
              <a:lnSpc>
                <a:spcPct val="100000"/>
              </a:lnSpc>
              <a:spcBef>
                <a:spcPts val="500"/>
              </a:spcBef>
              <a:spcAft>
                <a:spcPts val="0"/>
              </a:spcAft>
              <a:buSzPts val="1800"/>
              <a:buNone/>
              <a:defRPr/>
            </a:lvl2pPr>
            <a:lvl3pPr marL="1828754" lvl="2" indent="-457189" algn="l">
              <a:lnSpc>
                <a:spcPct val="110000"/>
              </a:lnSpc>
              <a:spcBef>
                <a:spcPts val="500"/>
              </a:spcBef>
              <a:spcAft>
                <a:spcPts val="0"/>
              </a:spcAft>
              <a:buSzPts val="1800"/>
              <a:buChar char="●"/>
              <a:defRPr/>
            </a:lvl3pPr>
            <a:lvl4pPr marL="2438339" lvl="3" indent="-304792" algn="l">
              <a:lnSpc>
                <a:spcPct val="90000"/>
              </a:lnSpc>
              <a:spcBef>
                <a:spcPts val="900"/>
              </a:spcBef>
              <a:spcAft>
                <a:spcPts val="0"/>
              </a:spcAft>
              <a:buSzPts val="1800"/>
              <a:buNone/>
              <a:defRPr/>
            </a:lvl4pPr>
            <a:lvl5pPr marL="3047924" lvl="4" indent="-304792" algn="l">
              <a:lnSpc>
                <a:spcPct val="110000"/>
              </a:lnSpc>
              <a:spcBef>
                <a:spcPts val="500"/>
              </a:spcBef>
              <a:spcAft>
                <a:spcPts val="0"/>
              </a:spcAft>
              <a:buSzPts val="1800"/>
              <a:buNone/>
              <a:defRPr/>
            </a:lvl5pPr>
            <a:lvl6pPr marL="3657509" lvl="5" indent="-457189" algn="l">
              <a:lnSpc>
                <a:spcPct val="100000"/>
              </a:lnSpc>
              <a:spcBef>
                <a:spcPts val="500"/>
              </a:spcBef>
              <a:spcAft>
                <a:spcPts val="0"/>
              </a:spcAft>
              <a:buSzPts val="1800"/>
              <a:buChar char="•"/>
              <a:defRPr/>
            </a:lvl6pPr>
            <a:lvl7pPr marL="4267093" lvl="6" indent="-457189" algn="l">
              <a:lnSpc>
                <a:spcPct val="100000"/>
              </a:lnSpc>
              <a:spcBef>
                <a:spcPts val="500"/>
              </a:spcBef>
              <a:spcAft>
                <a:spcPts val="0"/>
              </a:spcAft>
              <a:buSzPts val="1800"/>
              <a:buChar char="•"/>
              <a:defRPr/>
            </a:lvl7pPr>
            <a:lvl8pPr marL="4876678" lvl="7" indent="-304792" algn="l">
              <a:lnSpc>
                <a:spcPct val="100000"/>
              </a:lnSpc>
              <a:spcBef>
                <a:spcPts val="400"/>
              </a:spcBef>
              <a:spcAft>
                <a:spcPts val="0"/>
              </a:spcAft>
              <a:buSzPts val="1800"/>
              <a:buNone/>
              <a:defRPr/>
            </a:lvl8pPr>
            <a:lvl9pPr marL="5486263" lvl="8" indent="-457189" algn="l">
              <a:lnSpc>
                <a:spcPct val="90000"/>
              </a:lnSpc>
              <a:spcBef>
                <a:spcPts val="500"/>
              </a:spcBef>
              <a:spcAft>
                <a:spcPts val="0"/>
              </a:spcAft>
              <a:buClr>
                <a:schemeClr val="dk1"/>
              </a:buClr>
              <a:buSzPts val="1800"/>
              <a:buChar char="•"/>
              <a:defRPr/>
            </a:lvl9pPr>
          </a:lstStyle>
          <a:p>
            <a:r>
              <a:rPr lang="en-GB" dirty="0"/>
              <a:t>Caption</a:t>
            </a:r>
            <a:endParaRPr dirty="0"/>
          </a:p>
        </p:txBody>
      </p:sp>
      <p:sp>
        <p:nvSpPr>
          <p:cNvPr id="11" name="Text Placeholder 2">
            <a:extLst>
              <a:ext uri="{FF2B5EF4-FFF2-40B4-BE49-F238E27FC236}">
                <a16:creationId xmlns:a16="http://schemas.microsoft.com/office/drawing/2014/main" id="{F17E5AD3-B0A8-AC48-8477-E8C344436FD0}"/>
              </a:ext>
            </a:extLst>
          </p:cNvPr>
          <p:cNvSpPr>
            <a:spLocks noGrp="1"/>
          </p:cNvSpPr>
          <p:nvPr>
            <p:ph type="body" sz="quarter" idx="14" hasCustomPrompt="1"/>
          </p:nvPr>
        </p:nvSpPr>
        <p:spPr>
          <a:xfrm>
            <a:off x="266700" y="1604434"/>
            <a:ext cx="5636260" cy="4897965"/>
          </a:xfrm>
          <a:prstGeom prst="rect">
            <a:avLst/>
          </a:prstGeom>
        </p:spPr>
        <p:txBody>
          <a:bodyPr/>
          <a:lstStyle>
            <a:lvl1pPr marL="6350" indent="0">
              <a:buClr>
                <a:schemeClr val="accent1"/>
              </a:buClr>
              <a:buFont typeface="Arial" panose="020B0604020202020204" pitchFamily="34" charset="0"/>
              <a:buNone/>
              <a:tabLst/>
              <a:defRPr/>
            </a:lvl1pPr>
            <a:lvl2pPr marL="349250" indent="-342900">
              <a:buClr>
                <a:schemeClr val="accent1"/>
              </a:buClr>
              <a:buFont typeface="Arial" panose="020B0604020202020204" pitchFamily="34" charset="0"/>
              <a:buChar char="•"/>
              <a:tabLst/>
              <a:defRPr sz="2400" b="1">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6350" indent="0">
              <a:buClr>
                <a:schemeClr val="accent1"/>
              </a:buClr>
              <a:buFont typeface="Arial" panose="020B0604020202020204" pitchFamily="34" charset="0"/>
              <a:buNone/>
              <a:tabLst/>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92100" indent="-285750">
              <a:buClr>
                <a:schemeClr val="accent1"/>
              </a:buClr>
              <a:buFont typeface="Arial" panose="020B0604020202020204" pitchFamily="34" charset="0"/>
              <a:buChar char="•"/>
              <a:tabLst/>
              <a:defRPr sz="1800" b="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0584" indent="0">
              <a:buClr>
                <a:schemeClr val="accent1"/>
              </a:buClr>
              <a:buFont typeface="Arial" panose="020B0604020202020204" pitchFamily="34" charset="0"/>
              <a:buNone/>
              <a:tabLst/>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85750" indent="-285750">
              <a:buClr>
                <a:schemeClr val="accent1"/>
              </a:buClr>
              <a:buFont typeface="Arial" panose="020B0604020202020204" pitchFamily="34" charset="0"/>
              <a:buChar char="•"/>
              <a:defRPr sz="1600"/>
            </a:lvl6pPr>
            <a:lvl7pPr>
              <a:defRPr sz="1330" b="1"/>
            </a:lvl7pPr>
          </a:lstStyle>
          <a:p>
            <a:pPr lvl="0"/>
            <a:r>
              <a:rPr lang="en-GB" dirty="0"/>
              <a:t>Level 1</a:t>
            </a:r>
          </a:p>
          <a:p>
            <a:pPr lvl="1"/>
            <a:r>
              <a:rPr lang="en-GB" dirty="0"/>
              <a:t>Level 1 bullet</a:t>
            </a:r>
          </a:p>
          <a:p>
            <a:pPr lvl="2"/>
            <a:r>
              <a:rPr lang="en-GB" dirty="0"/>
              <a:t>Level 2</a:t>
            </a:r>
          </a:p>
          <a:p>
            <a:pPr lvl="3"/>
            <a:r>
              <a:rPr lang="en-GB" dirty="0"/>
              <a:t>Level 2 bullet</a:t>
            </a:r>
          </a:p>
          <a:p>
            <a:pPr lvl="4"/>
            <a:r>
              <a:rPr lang="en-GB" dirty="0"/>
              <a:t>Level 3</a:t>
            </a:r>
          </a:p>
          <a:p>
            <a:pPr lvl="5"/>
            <a:r>
              <a:rPr lang="en-GB" dirty="0"/>
              <a:t>Level 3 bullet</a:t>
            </a:r>
          </a:p>
          <a:p>
            <a:pPr lvl="6"/>
            <a:r>
              <a:rPr lang="en-GB" dirty="0"/>
              <a:t>Level 4</a:t>
            </a:r>
          </a:p>
          <a:p>
            <a:pPr lvl="4"/>
            <a:endParaRPr lang="en-GB" dirty="0"/>
          </a:p>
          <a:p>
            <a:pPr lvl="4"/>
            <a:endParaRPr lang="en-GB" dirty="0"/>
          </a:p>
          <a:p>
            <a:pPr lvl="4"/>
            <a:endParaRPr lang="en-GB" dirty="0"/>
          </a:p>
          <a:p>
            <a:pPr lvl="4"/>
            <a:endParaRPr lang="en-US" dirty="0"/>
          </a:p>
        </p:txBody>
      </p:sp>
      <p:sp>
        <p:nvSpPr>
          <p:cNvPr id="2" name="Text Placeholder 3">
            <a:extLst>
              <a:ext uri="{FF2B5EF4-FFF2-40B4-BE49-F238E27FC236}">
                <a16:creationId xmlns:a16="http://schemas.microsoft.com/office/drawing/2014/main" id="{41969A78-C894-741C-E27E-952E015E8C9F}"/>
              </a:ext>
            </a:extLst>
          </p:cNvPr>
          <p:cNvSpPr>
            <a:spLocks noGrp="1"/>
          </p:cNvSpPr>
          <p:nvPr>
            <p:ph type="body" sz="quarter" idx="12" hasCustomPrompt="1"/>
          </p:nvPr>
        </p:nvSpPr>
        <p:spPr>
          <a:xfrm>
            <a:off x="191544" y="6458635"/>
            <a:ext cx="5400000" cy="360000"/>
          </a:xfrm>
          <a:prstGeom prst="rect">
            <a:avLst/>
          </a:prstGeom>
        </p:spPr>
        <p:txBody>
          <a:bodyPr>
            <a:noAutofit/>
          </a:bodyPr>
          <a:lstStyle>
            <a:lvl1pPr marL="122764" indent="0">
              <a:tabLst/>
              <a:defRPr sz="800">
                <a:solidFill>
                  <a:srgbClr val="00203E"/>
                </a:solidFill>
              </a:defRPr>
            </a:lvl1pPr>
          </a:lstStyle>
          <a:p>
            <a:r>
              <a:rPr lang="en-US" dirty="0"/>
              <a:t>Footer</a:t>
            </a:r>
          </a:p>
        </p:txBody>
      </p:sp>
      <p:sp>
        <p:nvSpPr>
          <p:cNvPr id="3" name="Text Placeholder 3">
            <a:extLst>
              <a:ext uri="{FF2B5EF4-FFF2-40B4-BE49-F238E27FC236}">
                <a16:creationId xmlns:a16="http://schemas.microsoft.com/office/drawing/2014/main" id="{2F3E8A2C-F1CC-4BE1-2F4E-56912E3DA473}"/>
              </a:ext>
            </a:extLst>
          </p:cNvPr>
          <p:cNvSpPr>
            <a:spLocks noGrp="1"/>
          </p:cNvSpPr>
          <p:nvPr>
            <p:ph type="body" sz="quarter" idx="13" hasCustomPrompt="1"/>
          </p:nvPr>
        </p:nvSpPr>
        <p:spPr>
          <a:xfrm>
            <a:off x="9569884" y="6458635"/>
            <a:ext cx="2308535" cy="360000"/>
          </a:xfrm>
          <a:prstGeom prst="rect">
            <a:avLst/>
          </a:prstGeom>
        </p:spPr>
        <p:txBody>
          <a:bodyPr>
            <a:noAutofit/>
          </a:bodyPr>
          <a:lstStyle>
            <a:lvl1pPr marL="122764" indent="0" algn="r">
              <a:tabLst/>
              <a:defRPr sz="800">
                <a:solidFill>
                  <a:srgbClr val="00203E"/>
                </a:solidFill>
              </a:defRPr>
            </a:lvl1pPr>
          </a:lstStyle>
          <a:p>
            <a:r>
              <a:rPr lang="en-US" dirty="0"/>
              <a:t>National Nuclear Laboratory  </a:t>
            </a:r>
            <a:fld id="{A823DF78-7A32-4943-8F69-202A54CF58E6}" type="slidenum">
              <a:rPr lang="en-US" smtClean="0"/>
              <a:t>‹#›</a:t>
            </a:fld>
            <a:endParaRPr lang="en-US" dirty="0"/>
          </a:p>
        </p:txBody>
      </p:sp>
    </p:spTree>
    <p:extLst>
      <p:ext uri="{BB962C8B-B14F-4D97-AF65-F5344CB8AC3E}">
        <p14:creationId xmlns:p14="http://schemas.microsoft.com/office/powerpoint/2010/main" val="1388995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Custom Layout" userDrawn="1">
  <p:cSld name="2_Custom Layout">
    <p:spTree>
      <p:nvGrpSpPr>
        <p:cNvPr id="1" name="Shape 39"/>
        <p:cNvGrpSpPr/>
        <p:nvPr/>
      </p:nvGrpSpPr>
      <p:grpSpPr>
        <a:xfrm>
          <a:off x="0" y="0"/>
          <a:ext cx="0" cy="0"/>
          <a:chOff x="0" y="0"/>
          <a:chExt cx="0" cy="0"/>
        </a:xfrm>
      </p:grpSpPr>
      <p:sp>
        <p:nvSpPr>
          <p:cNvPr id="40" name="Google Shape;40;p18"/>
          <p:cNvSpPr/>
          <p:nvPr/>
        </p:nvSpPr>
        <p:spPr>
          <a:xfrm>
            <a:off x="383117" y="1604436"/>
            <a:ext cx="11425767" cy="4718872"/>
          </a:xfrm>
          <a:prstGeom prst="rect">
            <a:avLst/>
          </a:prstGeom>
          <a:solidFill>
            <a:srgbClr val="E9E9E9"/>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41" name="Google Shape;41;p18"/>
          <p:cNvSpPr txBox="1">
            <a:spLocks noGrp="1"/>
          </p:cNvSpPr>
          <p:nvPr>
            <p:ph type="title"/>
          </p:nvPr>
        </p:nvSpPr>
        <p:spPr>
          <a:xfrm>
            <a:off x="383117" y="368320"/>
            <a:ext cx="11425767" cy="114086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 name="Text Placeholder 3">
            <a:extLst>
              <a:ext uri="{FF2B5EF4-FFF2-40B4-BE49-F238E27FC236}">
                <a16:creationId xmlns:a16="http://schemas.microsoft.com/office/drawing/2014/main" id="{2BAE9320-F283-4FB8-6BD8-DED3BE8CA0F9}"/>
              </a:ext>
            </a:extLst>
          </p:cNvPr>
          <p:cNvSpPr>
            <a:spLocks noGrp="1"/>
          </p:cNvSpPr>
          <p:nvPr>
            <p:ph type="body" sz="quarter" idx="12" hasCustomPrompt="1"/>
          </p:nvPr>
        </p:nvSpPr>
        <p:spPr>
          <a:xfrm>
            <a:off x="191544" y="6458635"/>
            <a:ext cx="5400000" cy="360000"/>
          </a:xfrm>
          <a:prstGeom prst="rect">
            <a:avLst/>
          </a:prstGeom>
        </p:spPr>
        <p:txBody>
          <a:bodyPr>
            <a:noAutofit/>
          </a:bodyPr>
          <a:lstStyle>
            <a:lvl1pPr marL="122764" indent="0">
              <a:tabLst/>
              <a:defRPr sz="800">
                <a:solidFill>
                  <a:srgbClr val="00203E"/>
                </a:solidFill>
              </a:defRPr>
            </a:lvl1pPr>
          </a:lstStyle>
          <a:p>
            <a:r>
              <a:rPr lang="en-US" dirty="0"/>
              <a:t>Footer</a:t>
            </a:r>
          </a:p>
        </p:txBody>
      </p:sp>
      <p:sp>
        <p:nvSpPr>
          <p:cNvPr id="3" name="Text Placeholder 3">
            <a:extLst>
              <a:ext uri="{FF2B5EF4-FFF2-40B4-BE49-F238E27FC236}">
                <a16:creationId xmlns:a16="http://schemas.microsoft.com/office/drawing/2014/main" id="{D7ECFB0B-A638-2A8C-B737-5D94D320A4A7}"/>
              </a:ext>
            </a:extLst>
          </p:cNvPr>
          <p:cNvSpPr>
            <a:spLocks noGrp="1"/>
          </p:cNvSpPr>
          <p:nvPr>
            <p:ph type="body" sz="quarter" idx="13" hasCustomPrompt="1"/>
          </p:nvPr>
        </p:nvSpPr>
        <p:spPr>
          <a:xfrm>
            <a:off x="9569884" y="6458635"/>
            <a:ext cx="2308535" cy="360000"/>
          </a:xfrm>
          <a:prstGeom prst="rect">
            <a:avLst/>
          </a:prstGeom>
        </p:spPr>
        <p:txBody>
          <a:bodyPr>
            <a:noAutofit/>
          </a:bodyPr>
          <a:lstStyle>
            <a:lvl1pPr marL="122764" indent="0" algn="r">
              <a:tabLst/>
              <a:defRPr sz="800">
                <a:solidFill>
                  <a:srgbClr val="00203E"/>
                </a:solidFill>
              </a:defRPr>
            </a:lvl1pPr>
          </a:lstStyle>
          <a:p>
            <a:r>
              <a:rPr lang="en-US" dirty="0"/>
              <a:t>National Nuclear Laboratory  </a:t>
            </a:r>
            <a:fld id="{A823DF78-7A32-4943-8F69-202A54CF58E6}" type="slidenum">
              <a:rPr lang="en-US" smtClean="0"/>
              <a:t>‹#›</a:t>
            </a:fld>
            <a:endParaRPr lang="en-US" dirty="0"/>
          </a:p>
        </p:txBody>
      </p:sp>
    </p:spTree>
    <p:extLst>
      <p:ext uri="{BB962C8B-B14F-4D97-AF65-F5344CB8AC3E}">
        <p14:creationId xmlns:p14="http://schemas.microsoft.com/office/powerpoint/2010/main" val="2976422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Two Content" userDrawn="1">
  <p:cSld name="4_Two Content">
    <p:spTree>
      <p:nvGrpSpPr>
        <p:cNvPr id="1" name="Shape 150"/>
        <p:cNvGrpSpPr/>
        <p:nvPr/>
      </p:nvGrpSpPr>
      <p:grpSpPr>
        <a:xfrm>
          <a:off x="0" y="0"/>
          <a:ext cx="0" cy="0"/>
          <a:chOff x="0" y="0"/>
          <a:chExt cx="0" cy="0"/>
        </a:xfrm>
      </p:grpSpPr>
      <p:sp>
        <p:nvSpPr>
          <p:cNvPr id="151" name="Google Shape;151;p34"/>
          <p:cNvSpPr txBox="1">
            <a:spLocks noGrp="1"/>
          </p:cNvSpPr>
          <p:nvPr>
            <p:ph type="title"/>
          </p:nvPr>
        </p:nvSpPr>
        <p:spPr>
          <a:xfrm>
            <a:off x="383116" y="368320"/>
            <a:ext cx="11425765" cy="114086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Bitter"/>
              <a:buNone/>
              <a:defRPr sz="2800" b="1" i="0">
                <a:latin typeface="Bitter"/>
                <a:ea typeface="Bitter"/>
                <a:cs typeface="Bitter"/>
                <a:sym typeface="Bit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52" name="Google Shape;152;p34"/>
          <p:cNvSpPr>
            <a:spLocks noGrp="1"/>
          </p:cNvSpPr>
          <p:nvPr>
            <p:ph type="pic" idx="2"/>
          </p:nvPr>
        </p:nvSpPr>
        <p:spPr>
          <a:xfrm>
            <a:off x="383117" y="1604434"/>
            <a:ext cx="5519843" cy="3649133"/>
          </a:xfrm>
          <a:prstGeom prst="rect">
            <a:avLst/>
          </a:prstGeom>
          <a:noFill/>
          <a:ln>
            <a:noFill/>
          </a:ln>
        </p:spPr>
      </p:sp>
      <p:sp>
        <p:nvSpPr>
          <p:cNvPr id="153" name="Google Shape;153;p34"/>
          <p:cNvSpPr>
            <a:spLocks noGrp="1"/>
          </p:cNvSpPr>
          <p:nvPr>
            <p:ph type="pic" idx="3"/>
          </p:nvPr>
        </p:nvSpPr>
        <p:spPr>
          <a:xfrm>
            <a:off x="6144684" y="1604434"/>
            <a:ext cx="5664200" cy="3649133"/>
          </a:xfrm>
          <a:prstGeom prst="rect">
            <a:avLst/>
          </a:prstGeom>
          <a:noFill/>
          <a:ln>
            <a:noFill/>
          </a:ln>
        </p:spPr>
      </p:sp>
      <p:sp>
        <p:nvSpPr>
          <p:cNvPr id="7" name="Google Shape;157;p35">
            <a:extLst>
              <a:ext uri="{FF2B5EF4-FFF2-40B4-BE49-F238E27FC236}">
                <a16:creationId xmlns:a16="http://schemas.microsoft.com/office/drawing/2014/main" id="{EF3FF080-3DBD-2E45-B913-E0E15BFC35E7}"/>
              </a:ext>
            </a:extLst>
          </p:cNvPr>
          <p:cNvSpPr txBox="1">
            <a:spLocks noGrp="1"/>
          </p:cNvSpPr>
          <p:nvPr>
            <p:ph type="body" idx="10" hasCustomPrompt="1"/>
          </p:nvPr>
        </p:nvSpPr>
        <p:spPr>
          <a:xfrm>
            <a:off x="6144683" y="5348817"/>
            <a:ext cx="5664199" cy="1153583"/>
          </a:xfrm>
          <a:prstGeom prst="rect">
            <a:avLst/>
          </a:prstGeom>
          <a:noFill/>
          <a:ln>
            <a:noFill/>
          </a:ln>
        </p:spPr>
        <p:txBody>
          <a:bodyPr spcFirstLastPara="1" wrap="square" lIns="0" tIns="0" rIns="0" bIns="0" anchor="t" anchorCtr="0">
            <a:noAutofit/>
          </a:bodyPr>
          <a:lstStyle>
            <a:lvl1pPr marL="296326" lvl="0" indent="-173562" algn="l">
              <a:lnSpc>
                <a:spcPct val="90000"/>
              </a:lnSpc>
              <a:spcBef>
                <a:spcPts val="1000"/>
              </a:spcBef>
              <a:spcAft>
                <a:spcPts val="0"/>
              </a:spcAft>
              <a:buSzPts val="1800"/>
              <a:buNone/>
              <a:tabLst/>
              <a:defRPr sz="1333" b="1"/>
            </a:lvl1pPr>
            <a:lvl2pPr marL="1219170" lvl="1" indent="-304792" algn="l">
              <a:lnSpc>
                <a:spcPct val="100000"/>
              </a:lnSpc>
              <a:spcBef>
                <a:spcPts val="500"/>
              </a:spcBef>
              <a:spcAft>
                <a:spcPts val="0"/>
              </a:spcAft>
              <a:buSzPts val="1800"/>
              <a:buNone/>
              <a:defRPr/>
            </a:lvl2pPr>
            <a:lvl3pPr marL="1828754" lvl="2" indent="-457189" algn="l">
              <a:lnSpc>
                <a:spcPct val="110000"/>
              </a:lnSpc>
              <a:spcBef>
                <a:spcPts val="500"/>
              </a:spcBef>
              <a:spcAft>
                <a:spcPts val="0"/>
              </a:spcAft>
              <a:buSzPts val="1800"/>
              <a:buChar char="●"/>
              <a:defRPr/>
            </a:lvl3pPr>
            <a:lvl4pPr marL="2438339" lvl="3" indent="-304792" algn="l">
              <a:lnSpc>
                <a:spcPct val="90000"/>
              </a:lnSpc>
              <a:spcBef>
                <a:spcPts val="900"/>
              </a:spcBef>
              <a:spcAft>
                <a:spcPts val="0"/>
              </a:spcAft>
              <a:buSzPts val="1800"/>
              <a:buNone/>
              <a:defRPr/>
            </a:lvl4pPr>
            <a:lvl5pPr marL="3047924" lvl="4" indent="-304792" algn="l">
              <a:lnSpc>
                <a:spcPct val="110000"/>
              </a:lnSpc>
              <a:spcBef>
                <a:spcPts val="500"/>
              </a:spcBef>
              <a:spcAft>
                <a:spcPts val="0"/>
              </a:spcAft>
              <a:buSzPts val="1800"/>
              <a:buNone/>
              <a:defRPr/>
            </a:lvl5pPr>
            <a:lvl6pPr marL="3657509" lvl="5" indent="-457189" algn="l">
              <a:lnSpc>
                <a:spcPct val="100000"/>
              </a:lnSpc>
              <a:spcBef>
                <a:spcPts val="500"/>
              </a:spcBef>
              <a:spcAft>
                <a:spcPts val="0"/>
              </a:spcAft>
              <a:buSzPts val="1800"/>
              <a:buChar char="•"/>
              <a:defRPr/>
            </a:lvl6pPr>
            <a:lvl7pPr marL="4267093" lvl="6" indent="-457189" algn="l">
              <a:lnSpc>
                <a:spcPct val="100000"/>
              </a:lnSpc>
              <a:spcBef>
                <a:spcPts val="500"/>
              </a:spcBef>
              <a:spcAft>
                <a:spcPts val="0"/>
              </a:spcAft>
              <a:buSzPts val="1800"/>
              <a:buChar char="•"/>
              <a:defRPr/>
            </a:lvl7pPr>
            <a:lvl8pPr marL="4876678" lvl="7" indent="-304792" algn="l">
              <a:lnSpc>
                <a:spcPct val="100000"/>
              </a:lnSpc>
              <a:spcBef>
                <a:spcPts val="400"/>
              </a:spcBef>
              <a:spcAft>
                <a:spcPts val="0"/>
              </a:spcAft>
              <a:buSzPts val="1800"/>
              <a:buNone/>
              <a:defRPr/>
            </a:lvl8pPr>
            <a:lvl9pPr marL="5486263" lvl="8" indent="-457189" algn="l">
              <a:lnSpc>
                <a:spcPct val="90000"/>
              </a:lnSpc>
              <a:spcBef>
                <a:spcPts val="500"/>
              </a:spcBef>
              <a:spcAft>
                <a:spcPts val="0"/>
              </a:spcAft>
              <a:buClr>
                <a:schemeClr val="dk1"/>
              </a:buClr>
              <a:buSzPts val="1800"/>
              <a:buChar char="•"/>
              <a:defRPr/>
            </a:lvl9pPr>
          </a:lstStyle>
          <a:p>
            <a:r>
              <a:rPr lang="en-GB" dirty="0"/>
              <a:t>Caption</a:t>
            </a:r>
            <a:endParaRPr dirty="0"/>
          </a:p>
        </p:txBody>
      </p:sp>
      <p:sp>
        <p:nvSpPr>
          <p:cNvPr id="12" name="Text Placeholder 2">
            <a:extLst>
              <a:ext uri="{FF2B5EF4-FFF2-40B4-BE49-F238E27FC236}">
                <a16:creationId xmlns:a16="http://schemas.microsoft.com/office/drawing/2014/main" id="{36C60C67-7B32-2A45-8D2B-8CD5313ADD79}"/>
              </a:ext>
            </a:extLst>
          </p:cNvPr>
          <p:cNvSpPr>
            <a:spLocks noGrp="1"/>
          </p:cNvSpPr>
          <p:nvPr>
            <p:ph type="body" sz="quarter" idx="15" hasCustomPrompt="1"/>
          </p:nvPr>
        </p:nvSpPr>
        <p:spPr>
          <a:xfrm>
            <a:off x="266700" y="5335368"/>
            <a:ext cx="5636260" cy="1153584"/>
          </a:xfrm>
          <a:prstGeom prst="rect">
            <a:avLst/>
          </a:prstGeom>
        </p:spPr>
        <p:txBody>
          <a:bodyPr/>
          <a:lstStyle>
            <a:lvl1pPr marL="6350" indent="0">
              <a:buClr>
                <a:schemeClr val="accent1"/>
              </a:buClr>
              <a:buFont typeface="Arial" panose="020B0604020202020204" pitchFamily="34" charset="0"/>
              <a:buNone/>
              <a:tabLst/>
              <a:defRPr/>
            </a:lvl1pPr>
            <a:lvl2pPr marL="349250" indent="-342900">
              <a:buClr>
                <a:schemeClr val="accent1"/>
              </a:buClr>
              <a:buFont typeface="Arial" panose="020B0604020202020204" pitchFamily="34" charset="0"/>
              <a:buChar char="•"/>
              <a:tabLst/>
              <a:defRPr sz="2400" b="1">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6350" indent="0">
              <a:buClr>
                <a:schemeClr val="accent1"/>
              </a:buClr>
              <a:buFont typeface="Arial" panose="020B0604020202020204" pitchFamily="34" charset="0"/>
              <a:buNone/>
              <a:tabLst/>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92100" indent="-285750">
              <a:buClr>
                <a:schemeClr val="accent1"/>
              </a:buClr>
              <a:buFont typeface="Arial" panose="020B0604020202020204" pitchFamily="34" charset="0"/>
              <a:buChar char="•"/>
              <a:tabLst/>
              <a:defRPr sz="1800" b="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0584" indent="0">
              <a:buClr>
                <a:schemeClr val="accent1"/>
              </a:buClr>
              <a:buFont typeface="Arial" panose="020B0604020202020204" pitchFamily="34" charset="0"/>
              <a:buNone/>
              <a:tabLst/>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85750" indent="-285750">
              <a:buClr>
                <a:schemeClr val="accent1"/>
              </a:buClr>
              <a:buFont typeface="Arial" panose="020B0604020202020204" pitchFamily="34" charset="0"/>
              <a:buChar char="•"/>
              <a:defRPr sz="1600"/>
            </a:lvl6pPr>
            <a:lvl7pPr>
              <a:defRPr sz="1330" b="1"/>
            </a:lvl7pPr>
          </a:lstStyle>
          <a:p>
            <a:pPr lvl="0"/>
            <a:r>
              <a:rPr lang="en-GB" dirty="0"/>
              <a:t>Level 1</a:t>
            </a:r>
          </a:p>
          <a:p>
            <a:pPr lvl="1"/>
            <a:r>
              <a:rPr lang="en-GB" dirty="0"/>
              <a:t>Level 1 bullet</a:t>
            </a:r>
          </a:p>
          <a:p>
            <a:pPr lvl="2"/>
            <a:r>
              <a:rPr lang="en-GB" dirty="0"/>
              <a:t>Level 2</a:t>
            </a:r>
          </a:p>
          <a:p>
            <a:pPr lvl="3"/>
            <a:r>
              <a:rPr lang="en-GB" dirty="0"/>
              <a:t>Level 2 bullet</a:t>
            </a:r>
          </a:p>
          <a:p>
            <a:pPr lvl="4"/>
            <a:r>
              <a:rPr lang="en-GB" dirty="0"/>
              <a:t>Level 3</a:t>
            </a:r>
          </a:p>
          <a:p>
            <a:pPr lvl="5"/>
            <a:r>
              <a:rPr lang="en-GB" dirty="0"/>
              <a:t>Level 3 bullet</a:t>
            </a:r>
          </a:p>
          <a:p>
            <a:pPr lvl="6"/>
            <a:r>
              <a:rPr lang="en-GB" dirty="0"/>
              <a:t>Level 4</a:t>
            </a:r>
          </a:p>
          <a:p>
            <a:pPr lvl="4"/>
            <a:endParaRPr lang="en-GB" dirty="0"/>
          </a:p>
          <a:p>
            <a:pPr lvl="4"/>
            <a:endParaRPr lang="en-GB" dirty="0"/>
          </a:p>
          <a:p>
            <a:pPr lvl="4"/>
            <a:endParaRPr lang="en-GB" dirty="0"/>
          </a:p>
          <a:p>
            <a:pPr lvl="4"/>
            <a:endParaRPr lang="en-US" dirty="0"/>
          </a:p>
        </p:txBody>
      </p:sp>
      <p:sp>
        <p:nvSpPr>
          <p:cNvPr id="2" name="Text Placeholder 3">
            <a:extLst>
              <a:ext uri="{FF2B5EF4-FFF2-40B4-BE49-F238E27FC236}">
                <a16:creationId xmlns:a16="http://schemas.microsoft.com/office/drawing/2014/main" id="{D53E529D-71D7-C425-15E0-741D8D7D87DE}"/>
              </a:ext>
            </a:extLst>
          </p:cNvPr>
          <p:cNvSpPr>
            <a:spLocks noGrp="1"/>
          </p:cNvSpPr>
          <p:nvPr>
            <p:ph type="body" sz="quarter" idx="12" hasCustomPrompt="1"/>
          </p:nvPr>
        </p:nvSpPr>
        <p:spPr>
          <a:xfrm>
            <a:off x="191544" y="6458635"/>
            <a:ext cx="5400000" cy="360000"/>
          </a:xfrm>
          <a:prstGeom prst="rect">
            <a:avLst/>
          </a:prstGeom>
        </p:spPr>
        <p:txBody>
          <a:bodyPr>
            <a:noAutofit/>
          </a:bodyPr>
          <a:lstStyle>
            <a:lvl1pPr marL="122764" indent="0">
              <a:tabLst/>
              <a:defRPr sz="800">
                <a:solidFill>
                  <a:srgbClr val="00203E"/>
                </a:solidFill>
              </a:defRPr>
            </a:lvl1pPr>
          </a:lstStyle>
          <a:p>
            <a:r>
              <a:rPr lang="en-US" dirty="0"/>
              <a:t>Footer</a:t>
            </a:r>
          </a:p>
        </p:txBody>
      </p:sp>
      <p:sp>
        <p:nvSpPr>
          <p:cNvPr id="3" name="Text Placeholder 3">
            <a:extLst>
              <a:ext uri="{FF2B5EF4-FFF2-40B4-BE49-F238E27FC236}">
                <a16:creationId xmlns:a16="http://schemas.microsoft.com/office/drawing/2014/main" id="{E6E3519F-C819-8BCE-EC55-316B4C394870}"/>
              </a:ext>
            </a:extLst>
          </p:cNvPr>
          <p:cNvSpPr>
            <a:spLocks noGrp="1"/>
          </p:cNvSpPr>
          <p:nvPr>
            <p:ph type="body" sz="quarter" idx="13" hasCustomPrompt="1"/>
          </p:nvPr>
        </p:nvSpPr>
        <p:spPr>
          <a:xfrm>
            <a:off x="9569884" y="6458635"/>
            <a:ext cx="2308535" cy="360000"/>
          </a:xfrm>
          <a:prstGeom prst="rect">
            <a:avLst/>
          </a:prstGeom>
        </p:spPr>
        <p:txBody>
          <a:bodyPr>
            <a:noAutofit/>
          </a:bodyPr>
          <a:lstStyle>
            <a:lvl1pPr marL="122764" indent="0" algn="r">
              <a:tabLst/>
              <a:defRPr sz="800">
                <a:solidFill>
                  <a:srgbClr val="00203E"/>
                </a:solidFill>
              </a:defRPr>
            </a:lvl1pPr>
          </a:lstStyle>
          <a:p>
            <a:r>
              <a:rPr lang="en-US" dirty="0"/>
              <a:t>National Nuclear Laboratory  </a:t>
            </a:r>
            <a:fld id="{A823DF78-7A32-4943-8F69-202A54CF58E6}" type="slidenum">
              <a:rPr lang="en-US" smtClean="0"/>
              <a:t>‹#›</a:t>
            </a:fld>
            <a:endParaRPr lang="en-US" dirty="0"/>
          </a:p>
        </p:txBody>
      </p:sp>
    </p:spTree>
    <p:extLst>
      <p:ext uri="{BB962C8B-B14F-4D97-AF65-F5344CB8AC3E}">
        <p14:creationId xmlns:p14="http://schemas.microsoft.com/office/powerpoint/2010/main" val="2878798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Two Content" userDrawn="1">
  <p:cSld name="4_Two Content">
    <p:spTree>
      <p:nvGrpSpPr>
        <p:cNvPr id="1" name="Shape 155"/>
        <p:cNvGrpSpPr/>
        <p:nvPr/>
      </p:nvGrpSpPr>
      <p:grpSpPr>
        <a:xfrm>
          <a:off x="0" y="0"/>
          <a:ext cx="0" cy="0"/>
          <a:chOff x="0" y="0"/>
          <a:chExt cx="0" cy="0"/>
        </a:xfrm>
      </p:grpSpPr>
      <p:sp>
        <p:nvSpPr>
          <p:cNvPr id="156" name="Google Shape;156;p35"/>
          <p:cNvSpPr txBox="1">
            <a:spLocks noGrp="1"/>
          </p:cNvSpPr>
          <p:nvPr>
            <p:ph type="title"/>
          </p:nvPr>
        </p:nvSpPr>
        <p:spPr>
          <a:xfrm>
            <a:off x="383118" y="368320"/>
            <a:ext cx="5519843" cy="114086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Bitter"/>
              <a:buNone/>
              <a:defRPr sz="2800" b="1" i="0">
                <a:latin typeface="Bitter"/>
                <a:ea typeface="Bitter"/>
                <a:cs typeface="Bitter"/>
                <a:sym typeface="Bit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59" name="Google Shape;159;p35"/>
          <p:cNvSpPr>
            <a:spLocks noGrp="1"/>
          </p:cNvSpPr>
          <p:nvPr>
            <p:ph type="pic" idx="3"/>
          </p:nvPr>
        </p:nvSpPr>
        <p:spPr>
          <a:xfrm>
            <a:off x="6144684" y="368321"/>
            <a:ext cx="5664201" cy="4897967"/>
          </a:xfrm>
          <a:prstGeom prst="rect">
            <a:avLst/>
          </a:prstGeom>
          <a:noFill/>
          <a:ln>
            <a:noFill/>
          </a:ln>
        </p:spPr>
      </p:sp>
      <p:sp>
        <p:nvSpPr>
          <p:cNvPr id="9" name="Google Shape;157;p35">
            <a:extLst>
              <a:ext uri="{FF2B5EF4-FFF2-40B4-BE49-F238E27FC236}">
                <a16:creationId xmlns:a16="http://schemas.microsoft.com/office/drawing/2014/main" id="{5B4C6CB2-B1F1-9847-889A-9B2543E62B08}"/>
              </a:ext>
            </a:extLst>
          </p:cNvPr>
          <p:cNvSpPr txBox="1">
            <a:spLocks noGrp="1"/>
          </p:cNvSpPr>
          <p:nvPr>
            <p:ph type="body" idx="10" hasCustomPrompt="1"/>
          </p:nvPr>
        </p:nvSpPr>
        <p:spPr>
          <a:xfrm>
            <a:off x="6144683" y="5348817"/>
            <a:ext cx="5664199" cy="1153583"/>
          </a:xfrm>
          <a:prstGeom prst="rect">
            <a:avLst/>
          </a:prstGeom>
          <a:noFill/>
          <a:ln>
            <a:noFill/>
          </a:ln>
        </p:spPr>
        <p:txBody>
          <a:bodyPr spcFirstLastPara="1" wrap="square" lIns="0" tIns="0" rIns="0" bIns="0" anchor="t" anchorCtr="0">
            <a:noAutofit/>
          </a:bodyPr>
          <a:lstStyle>
            <a:lvl1pPr marL="296326" lvl="0" indent="-173562" algn="l">
              <a:lnSpc>
                <a:spcPct val="90000"/>
              </a:lnSpc>
              <a:spcBef>
                <a:spcPts val="1000"/>
              </a:spcBef>
              <a:spcAft>
                <a:spcPts val="0"/>
              </a:spcAft>
              <a:buSzPts val="1800"/>
              <a:buNone/>
              <a:tabLst/>
              <a:defRPr sz="1333" b="1"/>
            </a:lvl1pPr>
            <a:lvl2pPr marL="1219170" lvl="1" indent="-304792" algn="l">
              <a:lnSpc>
                <a:spcPct val="100000"/>
              </a:lnSpc>
              <a:spcBef>
                <a:spcPts val="500"/>
              </a:spcBef>
              <a:spcAft>
                <a:spcPts val="0"/>
              </a:spcAft>
              <a:buSzPts val="1800"/>
              <a:buNone/>
              <a:defRPr/>
            </a:lvl2pPr>
            <a:lvl3pPr marL="1828754" lvl="2" indent="-457189" algn="l">
              <a:lnSpc>
                <a:spcPct val="110000"/>
              </a:lnSpc>
              <a:spcBef>
                <a:spcPts val="500"/>
              </a:spcBef>
              <a:spcAft>
                <a:spcPts val="0"/>
              </a:spcAft>
              <a:buSzPts val="1800"/>
              <a:buChar char="●"/>
              <a:defRPr/>
            </a:lvl3pPr>
            <a:lvl4pPr marL="2438339" lvl="3" indent="-304792" algn="l">
              <a:lnSpc>
                <a:spcPct val="90000"/>
              </a:lnSpc>
              <a:spcBef>
                <a:spcPts val="900"/>
              </a:spcBef>
              <a:spcAft>
                <a:spcPts val="0"/>
              </a:spcAft>
              <a:buSzPts val="1800"/>
              <a:buNone/>
              <a:defRPr/>
            </a:lvl4pPr>
            <a:lvl5pPr marL="3047924" lvl="4" indent="-304792" algn="l">
              <a:lnSpc>
                <a:spcPct val="110000"/>
              </a:lnSpc>
              <a:spcBef>
                <a:spcPts val="500"/>
              </a:spcBef>
              <a:spcAft>
                <a:spcPts val="0"/>
              </a:spcAft>
              <a:buSzPts val="1800"/>
              <a:buNone/>
              <a:defRPr/>
            </a:lvl5pPr>
            <a:lvl6pPr marL="3657509" lvl="5" indent="-457189" algn="l">
              <a:lnSpc>
                <a:spcPct val="100000"/>
              </a:lnSpc>
              <a:spcBef>
                <a:spcPts val="500"/>
              </a:spcBef>
              <a:spcAft>
                <a:spcPts val="0"/>
              </a:spcAft>
              <a:buSzPts val="1800"/>
              <a:buChar char="•"/>
              <a:defRPr/>
            </a:lvl6pPr>
            <a:lvl7pPr marL="4267093" lvl="6" indent="-457189" algn="l">
              <a:lnSpc>
                <a:spcPct val="100000"/>
              </a:lnSpc>
              <a:spcBef>
                <a:spcPts val="500"/>
              </a:spcBef>
              <a:spcAft>
                <a:spcPts val="0"/>
              </a:spcAft>
              <a:buSzPts val="1800"/>
              <a:buChar char="•"/>
              <a:defRPr/>
            </a:lvl7pPr>
            <a:lvl8pPr marL="4876678" lvl="7" indent="-304792" algn="l">
              <a:lnSpc>
                <a:spcPct val="100000"/>
              </a:lnSpc>
              <a:spcBef>
                <a:spcPts val="400"/>
              </a:spcBef>
              <a:spcAft>
                <a:spcPts val="0"/>
              </a:spcAft>
              <a:buSzPts val="1800"/>
              <a:buNone/>
              <a:defRPr/>
            </a:lvl8pPr>
            <a:lvl9pPr marL="5486263" lvl="8" indent="-457189" algn="l">
              <a:lnSpc>
                <a:spcPct val="90000"/>
              </a:lnSpc>
              <a:spcBef>
                <a:spcPts val="500"/>
              </a:spcBef>
              <a:spcAft>
                <a:spcPts val="0"/>
              </a:spcAft>
              <a:buClr>
                <a:schemeClr val="dk1"/>
              </a:buClr>
              <a:buSzPts val="1800"/>
              <a:buChar char="•"/>
              <a:defRPr/>
            </a:lvl9pPr>
          </a:lstStyle>
          <a:p>
            <a:r>
              <a:rPr lang="en-GB" dirty="0"/>
              <a:t>Caption</a:t>
            </a:r>
            <a:endParaRPr dirty="0"/>
          </a:p>
        </p:txBody>
      </p:sp>
      <p:sp>
        <p:nvSpPr>
          <p:cNvPr id="8" name="Text Placeholder 2">
            <a:extLst>
              <a:ext uri="{FF2B5EF4-FFF2-40B4-BE49-F238E27FC236}">
                <a16:creationId xmlns:a16="http://schemas.microsoft.com/office/drawing/2014/main" id="{CEF3C0BC-18A0-EA47-ACF1-A499D7140E9C}"/>
              </a:ext>
            </a:extLst>
          </p:cNvPr>
          <p:cNvSpPr>
            <a:spLocks noGrp="1"/>
          </p:cNvSpPr>
          <p:nvPr>
            <p:ph type="body" sz="quarter" idx="14" hasCustomPrompt="1"/>
          </p:nvPr>
        </p:nvSpPr>
        <p:spPr>
          <a:xfrm>
            <a:off x="266700" y="1604434"/>
            <a:ext cx="5636260" cy="4897965"/>
          </a:xfrm>
          <a:prstGeom prst="rect">
            <a:avLst/>
          </a:prstGeom>
        </p:spPr>
        <p:txBody>
          <a:bodyPr/>
          <a:lstStyle>
            <a:lvl1pPr marL="6350" indent="0">
              <a:buClr>
                <a:schemeClr val="accent1"/>
              </a:buClr>
              <a:buFont typeface="Arial" panose="020B0604020202020204" pitchFamily="34" charset="0"/>
              <a:buNone/>
              <a:tabLst/>
              <a:defRPr/>
            </a:lvl1pPr>
            <a:lvl2pPr marL="349250" indent="-342900">
              <a:buClr>
                <a:schemeClr val="accent1"/>
              </a:buClr>
              <a:buFont typeface="Arial" panose="020B0604020202020204" pitchFamily="34" charset="0"/>
              <a:buChar char="•"/>
              <a:tabLst/>
              <a:defRPr sz="2400" b="1">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6350" indent="0">
              <a:buClr>
                <a:schemeClr val="accent1"/>
              </a:buClr>
              <a:buFont typeface="Arial" panose="020B0604020202020204" pitchFamily="34" charset="0"/>
              <a:buNone/>
              <a:tabLst/>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92100" indent="-285750">
              <a:buClr>
                <a:schemeClr val="accent1"/>
              </a:buClr>
              <a:buFont typeface="Arial" panose="020B0604020202020204" pitchFamily="34" charset="0"/>
              <a:buChar char="•"/>
              <a:tabLst/>
              <a:defRPr sz="1800" b="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0584" indent="0">
              <a:buClr>
                <a:schemeClr val="accent1"/>
              </a:buClr>
              <a:buFont typeface="Arial" panose="020B0604020202020204" pitchFamily="34" charset="0"/>
              <a:buNone/>
              <a:tabLst/>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85750" indent="-285750">
              <a:buClr>
                <a:schemeClr val="accent1"/>
              </a:buClr>
              <a:buFont typeface="Arial" panose="020B0604020202020204" pitchFamily="34" charset="0"/>
              <a:buChar char="•"/>
              <a:defRPr sz="1600"/>
            </a:lvl6pPr>
            <a:lvl7pPr>
              <a:defRPr sz="1330" b="1"/>
            </a:lvl7pPr>
          </a:lstStyle>
          <a:p>
            <a:pPr lvl="0"/>
            <a:r>
              <a:rPr lang="en-GB" dirty="0"/>
              <a:t>Level 1</a:t>
            </a:r>
          </a:p>
          <a:p>
            <a:pPr lvl="1"/>
            <a:r>
              <a:rPr lang="en-GB" dirty="0"/>
              <a:t>Level 1 bullet</a:t>
            </a:r>
          </a:p>
          <a:p>
            <a:pPr lvl="2"/>
            <a:r>
              <a:rPr lang="en-GB" dirty="0"/>
              <a:t>Level 2</a:t>
            </a:r>
          </a:p>
          <a:p>
            <a:pPr lvl="3"/>
            <a:r>
              <a:rPr lang="en-GB" dirty="0"/>
              <a:t>Level 2 bullet</a:t>
            </a:r>
          </a:p>
          <a:p>
            <a:pPr lvl="4"/>
            <a:r>
              <a:rPr lang="en-GB" dirty="0"/>
              <a:t>Level 3</a:t>
            </a:r>
          </a:p>
          <a:p>
            <a:pPr lvl="5"/>
            <a:r>
              <a:rPr lang="en-GB" dirty="0"/>
              <a:t>Level 3 bullet</a:t>
            </a:r>
          </a:p>
          <a:p>
            <a:pPr lvl="6"/>
            <a:r>
              <a:rPr lang="en-GB" dirty="0"/>
              <a:t>Level 4</a:t>
            </a:r>
          </a:p>
          <a:p>
            <a:pPr lvl="4"/>
            <a:endParaRPr lang="en-GB" dirty="0"/>
          </a:p>
          <a:p>
            <a:pPr lvl="4"/>
            <a:endParaRPr lang="en-GB" dirty="0"/>
          </a:p>
          <a:p>
            <a:pPr lvl="4"/>
            <a:endParaRPr lang="en-GB" dirty="0"/>
          </a:p>
          <a:p>
            <a:pPr lvl="4"/>
            <a:endParaRPr lang="en-US" dirty="0"/>
          </a:p>
        </p:txBody>
      </p:sp>
      <p:sp>
        <p:nvSpPr>
          <p:cNvPr id="2" name="Text Placeholder 3">
            <a:extLst>
              <a:ext uri="{FF2B5EF4-FFF2-40B4-BE49-F238E27FC236}">
                <a16:creationId xmlns:a16="http://schemas.microsoft.com/office/drawing/2014/main" id="{8435649C-096A-11A9-E899-73AFD89DAAAB}"/>
              </a:ext>
            </a:extLst>
          </p:cNvPr>
          <p:cNvSpPr>
            <a:spLocks noGrp="1"/>
          </p:cNvSpPr>
          <p:nvPr>
            <p:ph type="body" sz="quarter" idx="12" hasCustomPrompt="1"/>
          </p:nvPr>
        </p:nvSpPr>
        <p:spPr>
          <a:xfrm>
            <a:off x="191544" y="6458635"/>
            <a:ext cx="5400000" cy="360000"/>
          </a:xfrm>
          <a:prstGeom prst="rect">
            <a:avLst/>
          </a:prstGeom>
        </p:spPr>
        <p:txBody>
          <a:bodyPr>
            <a:noAutofit/>
          </a:bodyPr>
          <a:lstStyle>
            <a:lvl1pPr marL="122764" indent="0">
              <a:tabLst/>
              <a:defRPr sz="800">
                <a:solidFill>
                  <a:srgbClr val="00203E"/>
                </a:solidFill>
              </a:defRPr>
            </a:lvl1pPr>
          </a:lstStyle>
          <a:p>
            <a:r>
              <a:rPr lang="en-US" dirty="0"/>
              <a:t>Footer</a:t>
            </a:r>
          </a:p>
        </p:txBody>
      </p:sp>
      <p:sp>
        <p:nvSpPr>
          <p:cNvPr id="3" name="Text Placeholder 3">
            <a:extLst>
              <a:ext uri="{FF2B5EF4-FFF2-40B4-BE49-F238E27FC236}">
                <a16:creationId xmlns:a16="http://schemas.microsoft.com/office/drawing/2014/main" id="{7AEACF57-27A0-D2A9-1E17-E49B30011478}"/>
              </a:ext>
            </a:extLst>
          </p:cNvPr>
          <p:cNvSpPr>
            <a:spLocks noGrp="1"/>
          </p:cNvSpPr>
          <p:nvPr>
            <p:ph type="body" sz="quarter" idx="13" hasCustomPrompt="1"/>
          </p:nvPr>
        </p:nvSpPr>
        <p:spPr>
          <a:xfrm>
            <a:off x="9569884" y="6458635"/>
            <a:ext cx="2308535" cy="360000"/>
          </a:xfrm>
          <a:prstGeom prst="rect">
            <a:avLst/>
          </a:prstGeom>
        </p:spPr>
        <p:txBody>
          <a:bodyPr>
            <a:noAutofit/>
          </a:bodyPr>
          <a:lstStyle>
            <a:lvl1pPr marL="122764" indent="0" algn="r">
              <a:tabLst/>
              <a:defRPr sz="800">
                <a:solidFill>
                  <a:srgbClr val="00203E"/>
                </a:solidFill>
              </a:defRPr>
            </a:lvl1pPr>
          </a:lstStyle>
          <a:p>
            <a:r>
              <a:rPr lang="en-US" dirty="0"/>
              <a:t>National Nuclear Laboratory  </a:t>
            </a:r>
            <a:fld id="{A823DF78-7A32-4943-8F69-202A54CF58E6}" type="slidenum">
              <a:rPr lang="en-US" smtClean="0"/>
              <a:t>‹#›</a:t>
            </a:fld>
            <a:endParaRPr lang="en-US" dirty="0"/>
          </a:p>
        </p:txBody>
      </p:sp>
    </p:spTree>
    <p:extLst>
      <p:ext uri="{BB962C8B-B14F-4D97-AF65-F5344CB8AC3E}">
        <p14:creationId xmlns:p14="http://schemas.microsoft.com/office/powerpoint/2010/main" val="31553921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Two Content" preserve="1" userDrawn="1">
  <p:cSld name="5_Two Content">
    <p:spTree>
      <p:nvGrpSpPr>
        <p:cNvPr id="1" name="Shape 150"/>
        <p:cNvGrpSpPr/>
        <p:nvPr/>
      </p:nvGrpSpPr>
      <p:grpSpPr>
        <a:xfrm>
          <a:off x="0" y="0"/>
          <a:ext cx="0" cy="0"/>
          <a:chOff x="0" y="0"/>
          <a:chExt cx="0" cy="0"/>
        </a:xfrm>
      </p:grpSpPr>
      <p:sp>
        <p:nvSpPr>
          <p:cNvPr id="151" name="Google Shape;151;p34"/>
          <p:cNvSpPr txBox="1">
            <a:spLocks noGrp="1"/>
          </p:cNvSpPr>
          <p:nvPr>
            <p:ph type="title"/>
          </p:nvPr>
        </p:nvSpPr>
        <p:spPr>
          <a:xfrm>
            <a:off x="383116" y="368320"/>
            <a:ext cx="11425765" cy="114086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Bitter"/>
              <a:buNone/>
              <a:defRPr sz="2800" b="1" i="0">
                <a:latin typeface="Bitter"/>
                <a:ea typeface="Bitter"/>
                <a:cs typeface="Bitter"/>
                <a:sym typeface="Bit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 name="Text Placeholder 2">
            <a:extLst>
              <a:ext uri="{FF2B5EF4-FFF2-40B4-BE49-F238E27FC236}">
                <a16:creationId xmlns:a16="http://schemas.microsoft.com/office/drawing/2014/main" id="{4987D9A9-780D-C543-8BDD-37839F56AE83}"/>
              </a:ext>
            </a:extLst>
          </p:cNvPr>
          <p:cNvSpPr>
            <a:spLocks noGrp="1"/>
          </p:cNvSpPr>
          <p:nvPr>
            <p:ph type="body" sz="quarter" idx="15" hasCustomPrompt="1"/>
          </p:nvPr>
        </p:nvSpPr>
        <p:spPr>
          <a:xfrm>
            <a:off x="266700" y="1604434"/>
            <a:ext cx="5636260" cy="4897965"/>
          </a:xfrm>
          <a:prstGeom prst="rect">
            <a:avLst/>
          </a:prstGeom>
        </p:spPr>
        <p:txBody>
          <a:bodyPr/>
          <a:lstStyle>
            <a:lvl1pPr marL="6350" indent="0">
              <a:buClr>
                <a:schemeClr val="accent1"/>
              </a:buClr>
              <a:buFont typeface="Arial" panose="020B0604020202020204" pitchFamily="34" charset="0"/>
              <a:buNone/>
              <a:tabLst/>
              <a:defRPr/>
            </a:lvl1pPr>
            <a:lvl2pPr marL="349250" indent="-342900">
              <a:buClr>
                <a:schemeClr val="accent1"/>
              </a:buClr>
              <a:buFont typeface="Arial" panose="020B0604020202020204" pitchFamily="34" charset="0"/>
              <a:buChar char="•"/>
              <a:tabLst/>
              <a:defRPr sz="2400" b="1">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6350" indent="0">
              <a:buClr>
                <a:schemeClr val="accent1"/>
              </a:buClr>
              <a:buFont typeface="Arial" panose="020B0604020202020204" pitchFamily="34" charset="0"/>
              <a:buNone/>
              <a:tabLst/>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92100" indent="-285750">
              <a:buClr>
                <a:schemeClr val="accent1"/>
              </a:buClr>
              <a:buFont typeface="Arial" panose="020B0604020202020204" pitchFamily="34" charset="0"/>
              <a:buChar char="•"/>
              <a:tabLst/>
              <a:defRPr sz="1800" b="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0584" indent="0">
              <a:buClr>
                <a:schemeClr val="accent1"/>
              </a:buClr>
              <a:buFont typeface="Arial" panose="020B0604020202020204" pitchFamily="34" charset="0"/>
              <a:buNone/>
              <a:tabLst/>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85750" indent="-285750">
              <a:buClr>
                <a:schemeClr val="accent1"/>
              </a:buClr>
              <a:buFont typeface="Arial" panose="020B0604020202020204" pitchFamily="34" charset="0"/>
              <a:buChar char="•"/>
              <a:defRPr sz="1600"/>
            </a:lvl6pPr>
            <a:lvl7pPr>
              <a:defRPr sz="1330" b="1"/>
            </a:lvl7pPr>
          </a:lstStyle>
          <a:p>
            <a:pPr lvl="0"/>
            <a:r>
              <a:rPr lang="en-GB" dirty="0"/>
              <a:t>Level 1</a:t>
            </a:r>
          </a:p>
          <a:p>
            <a:pPr lvl="1"/>
            <a:r>
              <a:rPr lang="en-GB" dirty="0"/>
              <a:t>Level 1 bullet</a:t>
            </a:r>
          </a:p>
          <a:p>
            <a:pPr lvl="2"/>
            <a:r>
              <a:rPr lang="en-GB" dirty="0"/>
              <a:t>Level 2</a:t>
            </a:r>
          </a:p>
          <a:p>
            <a:pPr lvl="3"/>
            <a:r>
              <a:rPr lang="en-GB" dirty="0"/>
              <a:t>Level 2 bullet</a:t>
            </a:r>
          </a:p>
          <a:p>
            <a:pPr lvl="4"/>
            <a:r>
              <a:rPr lang="en-GB" dirty="0"/>
              <a:t>Level 3</a:t>
            </a:r>
          </a:p>
          <a:p>
            <a:pPr lvl="5"/>
            <a:r>
              <a:rPr lang="en-GB" dirty="0"/>
              <a:t>Level 3 bullet</a:t>
            </a:r>
          </a:p>
          <a:p>
            <a:pPr lvl="6"/>
            <a:r>
              <a:rPr lang="en-GB" dirty="0"/>
              <a:t>Level 4</a:t>
            </a:r>
          </a:p>
          <a:p>
            <a:pPr lvl="4"/>
            <a:endParaRPr lang="en-GB" dirty="0"/>
          </a:p>
          <a:p>
            <a:pPr lvl="4"/>
            <a:endParaRPr lang="en-GB" dirty="0"/>
          </a:p>
          <a:p>
            <a:pPr lvl="4"/>
            <a:endParaRPr lang="en-GB" dirty="0"/>
          </a:p>
          <a:p>
            <a:pPr lvl="4"/>
            <a:endParaRPr lang="en-US" dirty="0"/>
          </a:p>
        </p:txBody>
      </p:sp>
      <p:sp>
        <p:nvSpPr>
          <p:cNvPr id="11" name="Text Placeholder 2">
            <a:extLst>
              <a:ext uri="{FF2B5EF4-FFF2-40B4-BE49-F238E27FC236}">
                <a16:creationId xmlns:a16="http://schemas.microsoft.com/office/drawing/2014/main" id="{A3F3A155-D517-1244-B67A-D1B3AF9E5127}"/>
              </a:ext>
            </a:extLst>
          </p:cNvPr>
          <p:cNvSpPr>
            <a:spLocks noGrp="1"/>
          </p:cNvSpPr>
          <p:nvPr>
            <p:ph type="body" sz="quarter" idx="16" hasCustomPrompt="1"/>
          </p:nvPr>
        </p:nvSpPr>
        <p:spPr>
          <a:xfrm>
            <a:off x="6095998" y="1605162"/>
            <a:ext cx="5636260" cy="4897965"/>
          </a:xfrm>
          <a:prstGeom prst="rect">
            <a:avLst/>
          </a:prstGeom>
        </p:spPr>
        <p:txBody>
          <a:bodyPr/>
          <a:lstStyle>
            <a:lvl1pPr marL="6350" indent="0">
              <a:buClr>
                <a:schemeClr val="accent1"/>
              </a:buClr>
              <a:buFont typeface="Arial" panose="020B0604020202020204" pitchFamily="34" charset="0"/>
              <a:buNone/>
              <a:tabLst/>
              <a:defRPr/>
            </a:lvl1pPr>
            <a:lvl2pPr marL="349250" indent="-342900">
              <a:buClr>
                <a:schemeClr val="accent1"/>
              </a:buClr>
              <a:buFont typeface="Arial" panose="020B0604020202020204" pitchFamily="34" charset="0"/>
              <a:buChar char="•"/>
              <a:tabLst/>
              <a:defRPr sz="2400" b="1">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6350" indent="0">
              <a:buClr>
                <a:schemeClr val="accent1"/>
              </a:buClr>
              <a:buFont typeface="Arial" panose="020B0604020202020204" pitchFamily="34" charset="0"/>
              <a:buNone/>
              <a:tabLst/>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92100" indent="-285750">
              <a:buClr>
                <a:schemeClr val="accent1"/>
              </a:buClr>
              <a:buFont typeface="Arial" panose="020B0604020202020204" pitchFamily="34" charset="0"/>
              <a:buChar char="•"/>
              <a:tabLst/>
              <a:defRPr sz="1800" b="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0584" indent="0">
              <a:buClr>
                <a:schemeClr val="accent1"/>
              </a:buClr>
              <a:buFont typeface="Arial" panose="020B0604020202020204" pitchFamily="34" charset="0"/>
              <a:buNone/>
              <a:tabLst/>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85750" indent="-285750">
              <a:buClr>
                <a:schemeClr val="accent1"/>
              </a:buClr>
              <a:buFont typeface="Arial" panose="020B0604020202020204" pitchFamily="34" charset="0"/>
              <a:buChar char="•"/>
              <a:defRPr sz="1600"/>
            </a:lvl6pPr>
            <a:lvl7pPr>
              <a:defRPr sz="1330" b="1"/>
            </a:lvl7pPr>
          </a:lstStyle>
          <a:p>
            <a:pPr lvl="0"/>
            <a:r>
              <a:rPr lang="en-GB" dirty="0"/>
              <a:t>Level 1</a:t>
            </a:r>
          </a:p>
          <a:p>
            <a:pPr lvl="1"/>
            <a:r>
              <a:rPr lang="en-GB" dirty="0"/>
              <a:t>Level 1 bullet</a:t>
            </a:r>
          </a:p>
          <a:p>
            <a:pPr lvl="2"/>
            <a:r>
              <a:rPr lang="en-GB" dirty="0"/>
              <a:t>Level 2</a:t>
            </a:r>
          </a:p>
          <a:p>
            <a:pPr lvl="3"/>
            <a:r>
              <a:rPr lang="en-GB" dirty="0"/>
              <a:t>Level 2 bullet</a:t>
            </a:r>
          </a:p>
          <a:p>
            <a:pPr lvl="4"/>
            <a:r>
              <a:rPr lang="en-GB" dirty="0"/>
              <a:t>Level 3</a:t>
            </a:r>
          </a:p>
          <a:p>
            <a:pPr lvl="5"/>
            <a:r>
              <a:rPr lang="en-GB" dirty="0"/>
              <a:t>Level 3 bullet</a:t>
            </a:r>
          </a:p>
          <a:p>
            <a:pPr lvl="6"/>
            <a:r>
              <a:rPr lang="en-GB" dirty="0"/>
              <a:t>Level 4</a:t>
            </a:r>
          </a:p>
          <a:p>
            <a:pPr lvl="4"/>
            <a:endParaRPr lang="en-GB" dirty="0"/>
          </a:p>
          <a:p>
            <a:pPr lvl="4"/>
            <a:endParaRPr lang="en-GB" dirty="0"/>
          </a:p>
          <a:p>
            <a:pPr lvl="4"/>
            <a:endParaRPr lang="en-GB" dirty="0"/>
          </a:p>
          <a:p>
            <a:pPr lvl="4"/>
            <a:endParaRPr lang="en-US" dirty="0"/>
          </a:p>
        </p:txBody>
      </p:sp>
      <p:sp>
        <p:nvSpPr>
          <p:cNvPr id="2" name="Text Placeholder 3">
            <a:extLst>
              <a:ext uri="{FF2B5EF4-FFF2-40B4-BE49-F238E27FC236}">
                <a16:creationId xmlns:a16="http://schemas.microsoft.com/office/drawing/2014/main" id="{2FC0965A-14DD-9668-564B-12091BADDD3A}"/>
              </a:ext>
            </a:extLst>
          </p:cNvPr>
          <p:cNvSpPr>
            <a:spLocks noGrp="1"/>
          </p:cNvSpPr>
          <p:nvPr>
            <p:ph type="body" sz="quarter" idx="12" hasCustomPrompt="1"/>
          </p:nvPr>
        </p:nvSpPr>
        <p:spPr>
          <a:xfrm>
            <a:off x="191544" y="6458635"/>
            <a:ext cx="5400000" cy="360000"/>
          </a:xfrm>
          <a:prstGeom prst="rect">
            <a:avLst/>
          </a:prstGeom>
        </p:spPr>
        <p:txBody>
          <a:bodyPr>
            <a:noAutofit/>
          </a:bodyPr>
          <a:lstStyle>
            <a:lvl1pPr marL="122764" indent="0">
              <a:tabLst/>
              <a:defRPr sz="800">
                <a:solidFill>
                  <a:srgbClr val="00203E"/>
                </a:solidFill>
              </a:defRPr>
            </a:lvl1pPr>
          </a:lstStyle>
          <a:p>
            <a:r>
              <a:rPr lang="en-US" dirty="0"/>
              <a:t>Footer</a:t>
            </a:r>
          </a:p>
        </p:txBody>
      </p:sp>
      <p:sp>
        <p:nvSpPr>
          <p:cNvPr id="3" name="Text Placeholder 3">
            <a:extLst>
              <a:ext uri="{FF2B5EF4-FFF2-40B4-BE49-F238E27FC236}">
                <a16:creationId xmlns:a16="http://schemas.microsoft.com/office/drawing/2014/main" id="{3733C538-8FFE-C197-F3C1-E9E08829EB2A}"/>
              </a:ext>
            </a:extLst>
          </p:cNvPr>
          <p:cNvSpPr>
            <a:spLocks noGrp="1"/>
          </p:cNvSpPr>
          <p:nvPr>
            <p:ph type="body" sz="quarter" idx="13" hasCustomPrompt="1"/>
          </p:nvPr>
        </p:nvSpPr>
        <p:spPr>
          <a:xfrm>
            <a:off x="9569884" y="6458635"/>
            <a:ext cx="2308535" cy="360000"/>
          </a:xfrm>
          <a:prstGeom prst="rect">
            <a:avLst/>
          </a:prstGeom>
        </p:spPr>
        <p:txBody>
          <a:bodyPr>
            <a:noAutofit/>
          </a:bodyPr>
          <a:lstStyle>
            <a:lvl1pPr marL="122764" indent="0" algn="r">
              <a:tabLst/>
              <a:defRPr sz="800">
                <a:solidFill>
                  <a:srgbClr val="00203E"/>
                </a:solidFill>
              </a:defRPr>
            </a:lvl1pPr>
          </a:lstStyle>
          <a:p>
            <a:r>
              <a:rPr lang="en-US" dirty="0"/>
              <a:t>National Nuclear Laboratory  </a:t>
            </a:r>
            <a:fld id="{A823DF78-7A32-4943-8F69-202A54CF58E6}" type="slidenum">
              <a:rPr lang="en-US" smtClean="0"/>
              <a:t>‹#›</a:t>
            </a:fld>
            <a:endParaRPr lang="en-US" dirty="0"/>
          </a:p>
        </p:txBody>
      </p:sp>
    </p:spTree>
    <p:extLst>
      <p:ext uri="{BB962C8B-B14F-4D97-AF65-F5344CB8AC3E}">
        <p14:creationId xmlns:p14="http://schemas.microsoft.com/office/powerpoint/2010/main" val="2136279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0_Title Slide" preserve="1" userDrawn="1">
  <p:cSld name="20_Title Slide">
    <p:spTree>
      <p:nvGrpSpPr>
        <p:cNvPr id="1" name="Shape 44"/>
        <p:cNvGrpSpPr/>
        <p:nvPr/>
      </p:nvGrpSpPr>
      <p:grpSpPr>
        <a:xfrm>
          <a:off x="0" y="0"/>
          <a:ext cx="0" cy="0"/>
          <a:chOff x="0" y="0"/>
          <a:chExt cx="0" cy="0"/>
        </a:xfrm>
      </p:grpSpPr>
      <p:sp>
        <p:nvSpPr>
          <p:cNvPr id="45" name="Google Shape;45;p20"/>
          <p:cNvSpPr/>
          <p:nvPr userDrawn="1"/>
        </p:nvSpPr>
        <p:spPr>
          <a:xfrm>
            <a:off x="0" y="0"/>
            <a:ext cx="12192000" cy="6858000"/>
          </a:xfrm>
          <a:prstGeom prst="rect">
            <a:avLst/>
          </a:prstGeom>
          <a:solidFill>
            <a:schemeClr val="dk1"/>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46" name="Google Shape;46;p20"/>
          <p:cNvSpPr/>
          <p:nvPr/>
        </p:nvSpPr>
        <p:spPr>
          <a:xfrm>
            <a:off x="1" y="0"/>
            <a:ext cx="7379404" cy="6858000"/>
          </a:xfrm>
          <a:custGeom>
            <a:avLst/>
            <a:gdLst/>
            <a:ahLst/>
            <a:cxnLst/>
            <a:rect l="l" t="t" r="r" b="b"/>
            <a:pathLst>
              <a:path w="5534553" h="5143500" extrusionOk="0">
                <a:moveTo>
                  <a:pt x="0" y="0"/>
                </a:moveTo>
                <a:lnTo>
                  <a:pt x="4576285" y="0"/>
                </a:lnTo>
                <a:lnTo>
                  <a:pt x="4634191" y="63713"/>
                </a:lnTo>
                <a:cubicBezTo>
                  <a:pt x="5196666" y="745275"/>
                  <a:pt x="5534553" y="1619054"/>
                  <a:pt x="5534553" y="2571750"/>
                </a:cubicBezTo>
                <a:cubicBezTo>
                  <a:pt x="5534553" y="3524447"/>
                  <a:pt x="5196666" y="4398226"/>
                  <a:pt x="4634191" y="5079788"/>
                </a:cubicBezTo>
                <a:lnTo>
                  <a:pt x="4576285" y="5143500"/>
                </a:lnTo>
                <a:lnTo>
                  <a:pt x="0" y="5143500"/>
                </a:lnTo>
                <a:close/>
              </a:path>
            </a:pathLst>
          </a:custGeom>
          <a:solidFill>
            <a:schemeClr val="accent1"/>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47" name="Google Shape;47;p20"/>
          <p:cNvSpPr txBox="1">
            <a:spLocks noGrp="1"/>
          </p:cNvSpPr>
          <p:nvPr>
            <p:ph type="ctrTitle" hasCustomPrompt="1"/>
          </p:nvPr>
        </p:nvSpPr>
        <p:spPr>
          <a:xfrm>
            <a:off x="405337" y="357719"/>
            <a:ext cx="5644800" cy="364701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4000"/>
              <a:buFont typeface="Bitter"/>
              <a:buNone/>
              <a:defRPr sz="5333">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dirty="0"/>
              <a:t>Thank you</a:t>
            </a:r>
            <a:endParaRPr dirty="0"/>
          </a:p>
        </p:txBody>
      </p:sp>
      <p:pic>
        <p:nvPicPr>
          <p:cNvPr id="49" name="Google Shape;49;p20"/>
          <p:cNvPicPr preferRelativeResize="0"/>
          <p:nvPr/>
        </p:nvPicPr>
        <p:blipFill rotWithShape="1">
          <a:blip r:embed="rId2">
            <a:alphaModFix/>
          </a:blip>
          <a:srcRect/>
          <a:stretch/>
        </p:blipFill>
        <p:spPr>
          <a:xfrm>
            <a:off x="8905894" y="278659"/>
            <a:ext cx="2880769" cy="1016742"/>
          </a:xfrm>
          <a:prstGeom prst="rect">
            <a:avLst/>
          </a:prstGeom>
          <a:noFill/>
          <a:ln>
            <a:noFill/>
          </a:ln>
        </p:spPr>
      </p:pic>
      <p:sp>
        <p:nvSpPr>
          <p:cNvPr id="2" name="TextBox 1">
            <a:extLst>
              <a:ext uri="{FF2B5EF4-FFF2-40B4-BE49-F238E27FC236}">
                <a16:creationId xmlns:a16="http://schemas.microsoft.com/office/drawing/2014/main" id="{52341061-1FFE-B848-AE1D-633B6C2F662F}"/>
              </a:ext>
            </a:extLst>
          </p:cNvPr>
          <p:cNvSpPr txBox="1"/>
          <p:nvPr userDrawn="1"/>
        </p:nvSpPr>
        <p:spPr>
          <a:xfrm>
            <a:off x="7956434" y="4264999"/>
            <a:ext cx="3568004" cy="2410916"/>
          </a:xfrm>
          <a:prstGeom prst="rect">
            <a:avLst/>
          </a:prstGeom>
          <a:noFill/>
        </p:spPr>
        <p:txBody>
          <a:bodyPr wrap="square" rtlCol="0">
            <a:spAutoFit/>
          </a:bodyPr>
          <a:lstStyle/>
          <a:p>
            <a:pPr>
              <a:spcAft>
                <a:spcPts val="800"/>
              </a:spcAft>
            </a:pPr>
            <a:r>
              <a:rPr lang="en-US" sz="16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National Nuclear Laboratory</a:t>
            </a:r>
            <a:br>
              <a:rPr lang="en-US" sz="1600" dirty="0">
                <a:solidFill>
                  <a:srgbClr val="FFFFFF"/>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srgbClr val="FFFFFF"/>
                </a:solidFill>
                <a:latin typeface="Open Sans" panose="020B0606030504020204" pitchFamily="34" charset="0"/>
                <a:ea typeface="Open Sans" panose="020B0606030504020204" pitchFamily="34" charset="0"/>
                <a:cs typeface="Open Sans" panose="020B0606030504020204" pitchFamily="34" charset="0"/>
              </a:rPr>
              <a:t>5th Floor, Chadwick House</a:t>
            </a:r>
            <a:br>
              <a:rPr lang="en-US" sz="1600" dirty="0">
                <a:solidFill>
                  <a:srgbClr val="FFFFFF"/>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srgbClr val="FFFFFF"/>
                </a:solidFill>
                <a:latin typeface="Open Sans" panose="020B0606030504020204" pitchFamily="34" charset="0"/>
                <a:ea typeface="Open Sans" panose="020B0606030504020204" pitchFamily="34" charset="0"/>
                <a:cs typeface="Open Sans" panose="020B0606030504020204" pitchFamily="34" charset="0"/>
              </a:rPr>
              <a:t>Warrington Road, Birchwood Park</a:t>
            </a:r>
            <a:br>
              <a:rPr lang="en-US" sz="1600" dirty="0">
                <a:solidFill>
                  <a:srgbClr val="FFFFFF"/>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srgbClr val="FFFFFF"/>
                </a:solidFill>
                <a:latin typeface="Open Sans" panose="020B0606030504020204" pitchFamily="34" charset="0"/>
                <a:ea typeface="Open Sans" panose="020B0606030504020204" pitchFamily="34" charset="0"/>
                <a:cs typeface="Open Sans" panose="020B0606030504020204" pitchFamily="34" charset="0"/>
              </a:rPr>
              <a:t>Warrington WA3 6AE</a:t>
            </a:r>
            <a:br>
              <a:rPr lang="en-US" sz="1600" dirty="0">
                <a:solidFill>
                  <a:srgbClr val="FFFFFF"/>
                </a:solidFill>
                <a:latin typeface="Open Sans" panose="020B0606030504020204" pitchFamily="34" charset="0"/>
                <a:ea typeface="Open Sans" panose="020B0606030504020204" pitchFamily="34" charset="0"/>
                <a:cs typeface="Open Sans" panose="020B0606030504020204" pitchFamily="34" charset="0"/>
              </a:rPr>
            </a:br>
            <a:r>
              <a:rPr lang="en-US" sz="16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T. </a:t>
            </a:r>
            <a:r>
              <a:rPr lang="en-US" sz="1600" dirty="0">
                <a:solidFill>
                  <a:srgbClr val="FFFFFF"/>
                </a:solidFill>
                <a:latin typeface="Open Sans" panose="020B0606030504020204" pitchFamily="34" charset="0"/>
                <a:ea typeface="Open Sans" panose="020B0606030504020204" pitchFamily="34" charset="0"/>
                <a:cs typeface="Open Sans" panose="020B0606030504020204" pitchFamily="34" charset="0"/>
              </a:rPr>
              <a:t>+44 (0) 1925 933 744</a:t>
            </a:r>
            <a:br>
              <a:rPr lang="en-US" sz="1600" dirty="0">
                <a:solidFill>
                  <a:srgbClr val="FFFFFF"/>
                </a:solidFill>
                <a:latin typeface="Open Sans" panose="020B0606030504020204" pitchFamily="34" charset="0"/>
                <a:ea typeface="Open Sans" panose="020B0606030504020204" pitchFamily="34" charset="0"/>
                <a:cs typeface="Open Sans" panose="020B0606030504020204" pitchFamily="34" charset="0"/>
              </a:rPr>
            </a:br>
            <a:r>
              <a:rPr lang="en-US" sz="16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E. </a:t>
            </a:r>
            <a:r>
              <a:rPr lang="en-US" sz="1600" dirty="0">
                <a:solidFill>
                  <a:srgbClr val="FFFFFF"/>
                </a:solidFill>
                <a:latin typeface="Open Sans" panose="020B0606030504020204" pitchFamily="34" charset="0"/>
                <a:ea typeface="Open Sans" panose="020B0606030504020204" pitchFamily="34" charset="0"/>
                <a:cs typeface="Open Sans" panose="020B0606030504020204" pitchFamily="34" charset="0"/>
              </a:rPr>
              <a:t>customers@uknnl.com</a:t>
            </a:r>
          </a:p>
          <a:p>
            <a:r>
              <a:rPr lang="en-US" sz="16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www.nnl.co.uk</a:t>
            </a:r>
          </a:p>
          <a:p>
            <a:endParaRPr lang="en-US" sz="16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endParaRPr lang="en-US" sz="16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14439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wo Content" preserve="1" userDrawn="1">
  <p:cSld name="5_Two Content">
    <p:spTree>
      <p:nvGrpSpPr>
        <p:cNvPr id="1" name="Shape 150"/>
        <p:cNvGrpSpPr/>
        <p:nvPr/>
      </p:nvGrpSpPr>
      <p:grpSpPr>
        <a:xfrm>
          <a:off x="0" y="0"/>
          <a:ext cx="0" cy="0"/>
          <a:chOff x="0" y="0"/>
          <a:chExt cx="0" cy="0"/>
        </a:xfrm>
      </p:grpSpPr>
      <p:sp>
        <p:nvSpPr>
          <p:cNvPr id="151" name="Google Shape;151;p34"/>
          <p:cNvSpPr txBox="1">
            <a:spLocks noGrp="1"/>
          </p:cNvSpPr>
          <p:nvPr>
            <p:ph type="title"/>
          </p:nvPr>
        </p:nvSpPr>
        <p:spPr>
          <a:xfrm>
            <a:off x="383116" y="368320"/>
            <a:ext cx="11425765" cy="114086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Bitter"/>
              <a:buNone/>
              <a:defRPr b="1" i="0">
                <a:latin typeface="Bitter"/>
                <a:ea typeface="Bitter"/>
                <a:cs typeface="Bitter"/>
                <a:sym typeface="Bit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 name="Text Placeholder 3">
            <a:extLst>
              <a:ext uri="{FF2B5EF4-FFF2-40B4-BE49-F238E27FC236}">
                <a16:creationId xmlns:a16="http://schemas.microsoft.com/office/drawing/2014/main" id="{EC8D7ACA-251F-6047-AF86-53264BD40E2C}"/>
              </a:ext>
            </a:extLst>
          </p:cNvPr>
          <p:cNvSpPr>
            <a:spLocks noGrp="1"/>
          </p:cNvSpPr>
          <p:nvPr>
            <p:ph type="body" sz="quarter" idx="12" hasCustomPrompt="1"/>
          </p:nvPr>
        </p:nvSpPr>
        <p:spPr>
          <a:xfrm>
            <a:off x="266701" y="6433583"/>
            <a:ext cx="9186582" cy="383116"/>
          </a:xfrm>
          <a:prstGeom prst="rect">
            <a:avLst/>
          </a:prstGeom>
        </p:spPr>
        <p:txBody>
          <a:bodyPr/>
          <a:lstStyle>
            <a:lvl1pPr marL="122764" indent="0">
              <a:tabLst/>
              <a:defRPr sz="800">
                <a:solidFill>
                  <a:schemeClr val="tx1"/>
                </a:solidFill>
              </a:defRPr>
            </a:lvl1pPr>
          </a:lstStyle>
          <a:p>
            <a:r>
              <a:rPr lang="en-US" dirty="0"/>
              <a:t>Footer</a:t>
            </a:r>
          </a:p>
        </p:txBody>
      </p:sp>
      <p:sp>
        <p:nvSpPr>
          <p:cNvPr id="10" name="Text Placeholder 2">
            <a:extLst>
              <a:ext uri="{FF2B5EF4-FFF2-40B4-BE49-F238E27FC236}">
                <a16:creationId xmlns:a16="http://schemas.microsoft.com/office/drawing/2014/main" id="{2DDDE794-9FFB-4749-B57A-95C1E473C430}"/>
              </a:ext>
            </a:extLst>
          </p:cNvPr>
          <p:cNvSpPr>
            <a:spLocks noGrp="1"/>
          </p:cNvSpPr>
          <p:nvPr>
            <p:ph type="body" sz="quarter" idx="13" hasCustomPrompt="1"/>
          </p:nvPr>
        </p:nvSpPr>
        <p:spPr>
          <a:xfrm>
            <a:off x="266699" y="1604434"/>
            <a:ext cx="11542183" cy="4897965"/>
          </a:xfrm>
          <a:prstGeom prst="rect">
            <a:avLst/>
          </a:prstGeom>
        </p:spPr>
        <p:txBody>
          <a:bodyPr/>
          <a:lstStyle>
            <a:lvl1pPr marL="6350" indent="0">
              <a:buClr>
                <a:schemeClr val="accent1"/>
              </a:buClr>
              <a:buFont typeface="Arial" panose="020B0604020202020204" pitchFamily="34" charset="0"/>
              <a:buNone/>
              <a:tabLst/>
              <a:defRPr/>
            </a:lvl1pPr>
            <a:lvl2pPr marL="349250" indent="-342900">
              <a:buClr>
                <a:schemeClr val="accent1"/>
              </a:buClr>
              <a:buFont typeface="Arial" panose="020B0604020202020204" pitchFamily="34" charset="0"/>
              <a:buChar char="•"/>
              <a:tabLst/>
              <a:defRPr sz="2400" b="1">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6350" indent="0">
              <a:buClr>
                <a:schemeClr val="accent1"/>
              </a:buClr>
              <a:buFont typeface="Arial" panose="020B0604020202020204" pitchFamily="34" charset="0"/>
              <a:buNone/>
              <a:tabLst/>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92100" indent="-285750">
              <a:buClr>
                <a:schemeClr val="accent1"/>
              </a:buClr>
              <a:buFont typeface="Arial" panose="020B0604020202020204" pitchFamily="34" charset="0"/>
              <a:buChar char="•"/>
              <a:tabLst/>
              <a:defRPr sz="1800" b="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0584" indent="0">
              <a:buClr>
                <a:schemeClr val="accent1"/>
              </a:buClr>
              <a:buFont typeface="Arial" panose="020B0604020202020204" pitchFamily="34" charset="0"/>
              <a:buNone/>
              <a:tabLst/>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85750" indent="-285750">
              <a:buClr>
                <a:schemeClr val="accent1"/>
              </a:buClr>
              <a:buFont typeface="Arial" panose="020B0604020202020204" pitchFamily="34" charset="0"/>
              <a:buChar char="•"/>
              <a:defRPr sz="1600"/>
            </a:lvl6pPr>
            <a:lvl7pPr>
              <a:defRPr sz="1330" b="1"/>
            </a:lvl7pPr>
          </a:lstStyle>
          <a:p>
            <a:pPr lvl="0"/>
            <a:r>
              <a:rPr lang="en-GB" dirty="0"/>
              <a:t>Level 1</a:t>
            </a:r>
          </a:p>
          <a:p>
            <a:pPr lvl="1"/>
            <a:r>
              <a:rPr lang="en-GB" dirty="0"/>
              <a:t>Level 1 bullet</a:t>
            </a:r>
          </a:p>
          <a:p>
            <a:pPr lvl="2"/>
            <a:r>
              <a:rPr lang="en-GB" dirty="0"/>
              <a:t>Level 2</a:t>
            </a:r>
          </a:p>
          <a:p>
            <a:pPr lvl="3"/>
            <a:r>
              <a:rPr lang="en-GB" dirty="0"/>
              <a:t>Level 2 bullet</a:t>
            </a:r>
          </a:p>
          <a:p>
            <a:pPr lvl="4"/>
            <a:r>
              <a:rPr lang="en-GB" dirty="0"/>
              <a:t>Level 3</a:t>
            </a:r>
          </a:p>
          <a:p>
            <a:pPr lvl="5"/>
            <a:r>
              <a:rPr lang="en-GB" dirty="0"/>
              <a:t>Level 3 bullet</a:t>
            </a:r>
          </a:p>
          <a:p>
            <a:pPr lvl="6"/>
            <a:r>
              <a:rPr lang="en-GB" dirty="0"/>
              <a:t>Level 4</a:t>
            </a:r>
          </a:p>
          <a:p>
            <a:pPr lvl="4"/>
            <a:endParaRPr lang="en-GB" dirty="0"/>
          </a:p>
          <a:p>
            <a:pPr lvl="4"/>
            <a:endParaRPr lang="en-GB" dirty="0"/>
          </a:p>
          <a:p>
            <a:pPr lvl="4"/>
            <a:endParaRPr lang="en-GB" dirty="0"/>
          </a:p>
          <a:p>
            <a:pPr lvl="4"/>
            <a:endParaRPr lang="en-US" dirty="0"/>
          </a:p>
        </p:txBody>
      </p:sp>
    </p:spTree>
    <p:extLst>
      <p:ext uri="{BB962C8B-B14F-4D97-AF65-F5344CB8AC3E}">
        <p14:creationId xmlns:p14="http://schemas.microsoft.com/office/powerpoint/2010/main" val="296623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Two Content" preserve="1" userDrawn="1">
  <p:cSld name="5_Two Content">
    <p:spTree>
      <p:nvGrpSpPr>
        <p:cNvPr id="1" name="Shape 150"/>
        <p:cNvGrpSpPr/>
        <p:nvPr/>
      </p:nvGrpSpPr>
      <p:grpSpPr>
        <a:xfrm>
          <a:off x="0" y="0"/>
          <a:ext cx="0" cy="0"/>
          <a:chOff x="0" y="0"/>
          <a:chExt cx="0" cy="0"/>
        </a:xfrm>
      </p:grpSpPr>
      <p:sp>
        <p:nvSpPr>
          <p:cNvPr id="151" name="Google Shape;151;p34"/>
          <p:cNvSpPr txBox="1">
            <a:spLocks noGrp="1"/>
          </p:cNvSpPr>
          <p:nvPr>
            <p:ph type="title"/>
          </p:nvPr>
        </p:nvSpPr>
        <p:spPr>
          <a:xfrm>
            <a:off x="383116" y="368320"/>
            <a:ext cx="11425765" cy="114086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Bitter"/>
              <a:buNone/>
              <a:defRPr b="1" i="0">
                <a:latin typeface="Bitter"/>
                <a:ea typeface="Bitter"/>
                <a:cs typeface="Bitter"/>
                <a:sym typeface="Bit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53" name="Google Shape;153;p34"/>
          <p:cNvSpPr>
            <a:spLocks noGrp="1"/>
          </p:cNvSpPr>
          <p:nvPr>
            <p:ph type="pic" idx="3"/>
          </p:nvPr>
        </p:nvSpPr>
        <p:spPr>
          <a:xfrm>
            <a:off x="6144684" y="1604434"/>
            <a:ext cx="5664200" cy="3649133"/>
          </a:xfrm>
          <a:prstGeom prst="rect">
            <a:avLst/>
          </a:prstGeom>
          <a:noFill/>
          <a:ln>
            <a:noFill/>
          </a:ln>
        </p:spPr>
        <p:txBody>
          <a:bodyPr/>
          <a:lstStyle/>
          <a:p>
            <a:endParaRPr lang="en-US" dirty="0"/>
          </a:p>
        </p:txBody>
      </p:sp>
      <p:sp>
        <p:nvSpPr>
          <p:cNvPr id="7" name="Google Shape;157;p35">
            <a:extLst>
              <a:ext uri="{FF2B5EF4-FFF2-40B4-BE49-F238E27FC236}">
                <a16:creationId xmlns:a16="http://schemas.microsoft.com/office/drawing/2014/main" id="{EF3FF080-3DBD-2E45-B913-E0E15BFC35E7}"/>
              </a:ext>
            </a:extLst>
          </p:cNvPr>
          <p:cNvSpPr txBox="1">
            <a:spLocks noGrp="1"/>
          </p:cNvSpPr>
          <p:nvPr>
            <p:ph type="body" idx="10" hasCustomPrompt="1"/>
          </p:nvPr>
        </p:nvSpPr>
        <p:spPr>
          <a:xfrm>
            <a:off x="6144683" y="5348817"/>
            <a:ext cx="5664199" cy="1153583"/>
          </a:xfrm>
          <a:prstGeom prst="rect">
            <a:avLst/>
          </a:prstGeom>
          <a:noFill/>
          <a:ln>
            <a:noFill/>
          </a:ln>
        </p:spPr>
        <p:txBody>
          <a:bodyPr spcFirstLastPara="1" wrap="square" lIns="0" tIns="0" rIns="0" bIns="0" anchor="t" anchorCtr="0">
            <a:noAutofit/>
          </a:bodyPr>
          <a:lstStyle>
            <a:lvl1pPr marL="296326" lvl="0" indent="-173562" algn="l">
              <a:lnSpc>
                <a:spcPct val="90000"/>
              </a:lnSpc>
              <a:spcBef>
                <a:spcPts val="1000"/>
              </a:spcBef>
              <a:spcAft>
                <a:spcPts val="0"/>
              </a:spcAft>
              <a:buSzPts val="1800"/>
              <a:buNone/>
              <a:tabLst/>
              <a:defRPr sz="1333" b="1"/>
            </a:lvl1pPr>
            <a:lvl2pPr marL="1219170" lvl="1" indent="-304792" algn="l">
              <a:lnSpc>
                <a:spcPct val="100000"/>
              </a:lnSpc>
              <a:spcBef>
                <a:spcPts val="500"/>
              </a:spcBef>
              <a:spcAft>
                <a:spcPts val="0"/>
              </a:spcAft>
              <a:buSzPts val="1800"/>
              <a:buNone/>
              <a:defRPr/>
            </a:lvl2pPr>
            <a:lvl3pPr marL="1828754" lvl="2" indent="-457189" algn="l">
              <a:lnSpc>
                <a:spcPct val="110000"/>
              </a:lnSpc>
              <a:spcBef>
                <a:spcPts val="500"/>
              </a:spcBef>
              <a:spcAft>
                <a:spcPts val="0"/>
              </a:spcAft>
              <a:buSzPts val="1800"/>
              <a:buChar char="●"/>
              <a:defRPr/>
            </a:lvl3pPr>
            <a:lvl4pPr marL="2438339" lvl="3" indent="-304792" algn="l">
              <a:lnSpc>
                <a:spcPct val="90000"/>
              </a:lnSpc>
              <a:spcBef>
                <a:spcPts val="900"/>
              </a:spcBef>
              <a:spcAft>
                <a:spcPts val="0"/>
              </a:spcAft>
              <a:buSzPts val="1800"/>
              <a:buNone/>
              <a:defRPr/>
            </a:lvl4pPr>
            <a:lvl5pPr marL="3047924" lvl="4" indent="-304792" algn="l">
              <a:lnSpc>
                <a:spcPct val="110000"/>
              </a:lnSpc>
              <a:spcBef>
                <a:spcPts val="500"/>
              </a:spcBef>
              <a:spcAft>
                <a:spcPts val="0"/>
              </a:spcAft>
              <a:buSzPts val="1800"/>
              <a:buNone/>
              <a:defRPr/>
            </a:lvl5pPr>
            <a:lvl6pPr marL="3657509" lvl="5" indent="-457189" algn="l">
              <a:lnSpc>
                <a:spcPct val="100000"/>
              </a:lnSpc>
              <a:spcBef>
                <a:spcPts val="500"/>
              </a:spcBef>
              <a:spcAft>
                <a:spcPts val="0"/>
              </a:spcAft>
              <a:buSzPts val="1800"/>
              <a:buChar char="•"/>
              <a:defRPr/>
            </a:lvl6pPr>
            <a:lvl7pPr marL="4267093" lvl="6" indent="-457189" algn="l">
              <a:lnSpc>
                <a:spcPct val="100000"/>
              </a:lnSpc>
              <a:spcBef>
                <a:spcPts val="500"/>
              </a:spcBef>
              <a:spcAft>
                <a:spcPts val="0"/>
              </a:spcAft>
              <a:buSzPts val="1800"/>
              <a:buChar char="•"/>
              <a:defRPr/>
            </a:lvl7pPr>
            <a:lvl8pPr marL="4876678" lvl="7" indent="-304792" algn="l">
              <a:lnSpc>
                <a:spcPct val="100000"/>
              </a:lnSpc>
              <a:spcBef>
                <a:spcPts val="400"/>
              </a:spcBef>
              <a:spcAft>
                <a:spcPts val="0"/>
              </a:spcAft>
              <a:buSzPts val="1800"/>
              <a:buNone/>
              <a:defRPr/>
            </a:lvl8pPr>
            <a:lvl9pPr marL="5486263" lvl="8" indent="-457189" algn="l">
              <a:lnSpc>
                <a:spcPct val="90000"/>
              </a:lnSpc>
              <a:spcBef>
                <a:spcPts val="500"/>
              </a:spcBef>
              <a:spcAft>
                <a:spcPts val="0"/>
              </a:spcAft>
              <a:buClr>
                <a:schemeClr val="dk1"/>
              </a:buClr>
              <a:buSzPts val="1800"/>
              <a:buChar char="•"/>
              <a:defRPr/>
            </a:lvl9pPr>
          </a:lstStyle>
          <a:p>
            <a:r>
              <a:rPr lang="en-GB" dirty="0"/>
              <a:t>Caption</a:t>
            </a:r>
            <a:endParaRPr dirty="0"/>
          </a:p>
        </p:txBody>
      </p:sp>
      <p:sp>
        <p:nvSpPr>
          <p:cNvPr id="8" name="Text Placeholder 3">
            <a:extLst>
              <a:ext uri="{FF2B5EF4-FFF2-40B4-BE49-F238E27FC236}">
                <a16:creationId xmlns:a16="http://schemas.microsoft.com/office/drawing/2014/main" id="{EC8D7ACA-251F-6047-AF86-53264BD40E2C}"/>
              </a:ext>
            </a:extLst>
          </p:cNvPr>
          <p:cNvSpPr>
            <a:spLocks noGrp="1"/>
          </p:cNvSpPr>
          <p:nvPr>
            <p:ph type="body" sz="quarter" idx="12" hasCustomPrompt="1"/>
          </p:nvPr>
        </p:nvSpPr>
        <p:spPr>
          <a:xfrm>
            <a:off x="266701" y="6433583"/>
            <a:ext cx="9253818" cy="383116"/>
          </a:xfrm>
          <a:prstGeom prst="rect">
            <a:avLst/>
          </a:prstGeom>
        </p:spPr>
        <p:txBody>
          <a:bodyPr/>
          <a:lstStyle>
            <a:lvl1pPr marL="122764" indent="0">
              <a:tabLst/>
              <a:defRPr sz="800">
                <a:solidFill>
                  <a:schemeClr val="tx1"/>
                </a:solidFill>
              </a:defRPr>
            </a:lvl1pPr>
          </a:lstStyle>
          <a:p>
            <a:r>
              <a:rPr lang="en-US" dirty="0"/>
              <a:t>Footer</a:t>
            </a:r>
          </a:p>
        </p:txBody>
      </p:sp>
      <p:sp>
        <p:nvSpPr>
          <p:cNvPr id="11" name="Text Placeholder 2">
            <a:extLst>
              <a:ext uri="{FF2B5EF4-FFF2-40B4-BE49-F238E27FC236}">
                <a16:creationId xmlns:a16="http://schemas.microsoft.com/office/drawing/2014/main" id="{F17E5AD3-B0A8-AC48-8477-E8C344436FD0}"/>
              </a:ext>
            </a:extLst>
          </p:cNvPr>
          <p:cNvSpPr>
            <a:spLocks noGrp="1"/>
          </p:cNvSpPr>
          <p:nvPr>
            <p:ph type="body" sz="quarter" idx="14" hasCustomPrompt="1"/>
          </p:nvPr>
        </p:nvSpPr>
        <p:spPr>
          <a:xfrm>
            <a:off x="266700" y="1604434"/>
            <a:ext cx="5636260" cy="4897965"/>
          </a:xfrm>
          <a:prstGeom prst="rect">
            <a:avLst/>
          </a:prstGeom>
        </p:spPr>
        <p:txBody>
          <a:bodyPr/>
          <a:lstStyle>
            <a:lvl1pPr marL="6350" indent="0">
              <a:buClr>
                <a:schemeClr val="accent1"/>
              </a:buClr>
              <a:buFont typeface="Arial" panose="020B0604020202020204" pitchFamily="34" charset="0"/>
              <a:buNone/>
              <a:tabLst/>
              <a:defRPr/>
            </a:lvl1pPr>
            <a:lvl2pPr marL="349250" indent="-342900">
              <a:buClr>
                <a:schemeClr val="accent1"/>
              </a:buClr>
              <a:buFont typeface="Arial" panose="020B0604020202020204" pitchFamily="34" charset="0"/>
              <a:buChar char="•"/>
              <a:tabLst/>
              <a:defRPr sz="2400" b="1">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6350" indent="0">
              <a:buClr>
                <a:schemeClr val="accent1"/>
              </a:buClr>
              <a:buFont typeface="Arial" panose="020B0604020202020204" pitchFamily="34" charset="0"/>
              <a:buNone/>
              <a:tabLst/>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92100" indent="-285750">
              <a:buClr>
                <a:schemeClr val="accent1"/>
              </a:buClr>
              <a:buFont typeface="Arial" panose="020B0604020202020204" pitchFamily="34" charset="0"/>
              <a:buChar char="•"/>
              <a:tabLst/>
              <a:defRPr sz="1800" b="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0584" indent="0">
              <a:buClr>
                <a:schemeClr val="accent1"/>
              </a:buClr>
              <a:buFont typeface="Arial" panose="020B0604020202020204" pitchFamily="34" charset="0"/>
              <a:buNone/>
              <a:tabLst/>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85750" indent="-285750">
              <a:buClr>
                <a:schemeClr val="accent1"/>
              </a:buClr>
              <a:buFont typeface="Arial" panose="020B0604020202020204" pitchFamily="34" charset="0"/>
              <a:buChar char="•"/>
              <a:defRPr sz="1600"/>
            </a:lvl6pPr>
            <a:lvl7pPr>
              <a:defRPr sz="1330" b="1"/>
            </a:lvl7pPr>
          </a:lstStyle>
          <a:p>
            <a:pPr lvl="0"/>
            <a:r>
              <a:rPr lang="en-GB" dirty="0"/>
              <a:t>Level 1</a:t>
            </a:r>
          </a:p>
          <a:p>
            <a:pPr lvl="1"/>
            <a:r>
              <a:rPr lang="en-GB" dirty="0"/>
              <a:t>Level 1 bullet</a:t>
            </a:r>
          </a:p>
          <a:p>
            <a:pPr lvl="2"/>
            <a:r>
              <a:rPr lang="en-GB" dirty="0"/>
              <a:t>Level 2</a:t>
            </a:r>
          </a:p>
          <a:p>
            <a:pPr lvl="3"/>
            <a:r>
              <a:rPr lang="en-GB" dirty="0"/>
              <a:t>Level 2 bullet</a:t>
            </a:r>
          </a:p>
          <a:p>
            <a:pPr lvl="4"/>
            <a:r>
              <a:rPr lang="en-GB" dirty="0"/>
              <a:t>Level 3</a:t>
            </a:r>
          </a:p>
          <a:p>
            <a:pPr lvl="5"/>
            <a:r>
              <a:rPr lang="en-GB" dirty="0"/>
              <a:t>Level 3 bullet</a:t>
            </a:r>
          </a:p>
          <a:p>
            <a:pPr lvl="6"/>
            <a:r>
              <a:rPr lang="en-GB" dirty="0"/>
              <a:t>Level 4</a:t>
            </a:r>
          </a:p>
          <a:p>
            <a:pPr lvl="4"/>
            <a:endParaRPr lang="en-GB" dirty="0"/>
          </a:p>
          <a:p>
            <a:pPr lvl="4"/>
            <a:endParaRPr lang="en-GB" dirty="0"/>
          </a:p>
          <a:p>
            <a:pPr lvl="4"/>
            <a:endParaRPr lang="en-GB" dirty="0"/>
          </a:p>
          <a:p>
            <a:pPr lvl="4"/>
            <a:endParaRPr lang="en-US" dirty="0"/>
          </a:p>
        </p:txBody>
      </p:sp>
    </p:spTree>
    <p:extLst>
      <p:ext uri="{BB962C8B-B14F-4D97-AF65-F5344CB8AC3E}">
        <p14:creationId xmlns:p14="http://schemas.microsoft.com/office/powerpoint/2010/main" val="124995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wo Content" userDrawn="1">
  <p:cSld name="3_Two Content">
    <p:spTree>
      <p:nvGrpSpPr>
        <p:cNvPr id="1" name="Shape 150"/>
        <p:cNvGrpSpPr/>
        <p:nvPr/>
      </p:nvGrpSpPr>
      <p:grpSpPr>
        <a:xfrm>
          <a:off x="0" y="0"/>
          <a:ext cx="0" cy="0"/>
          <a:chOff x="0" y="0"/>
          <a:chExt cx="0" cy="0"/>
        </a:xfrm>
      </p:grpSpPr>
      <p:sp>
        <p:nvSpPr>
          <p:cNvPr id="151" name="Google Shape;151;p34"/>
          <p:cNvSpPr txBox="1">
            <a:spLocks noGrp="1"/>
          </p:cNvSpPr>
          <p:nvPr>
            <p:ph type="title"/>
          </p:nvPr>
        </p:nvSpPr>
        <p:spPr>
          <a:xfrm>
            <a:off x="383116" y="368320"/>
            <a:ext cx="11425765" cy="114086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Bitter"/>
              <a:buNone/>
              <a:defRPr b="1" i="0">
                <a:latin typeface="Bitter"/>
                <a:ea typeface="Bitter"/>
                <a:cs typeface="Bitter"/>
                <a:sym typeface="Bit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52" name="Google Shape;152;p34"/>
          <p:cNvSpPr>
            <a:spLocks noGrp="1"/>
          </p:cNvSpPr>
          <p:nvPr>
            <p:ph type="pic" idx="2"/>
          </p:nvPr>
        </p:nvSpPr>
        <p:spPr>
          <a:xfrm>
            <a:off x="383117" y="1604434"/>
            <a:ext cx="5519843" cy="3649133"/>
          </a:xfrm>
          <a:prstGeom prst="rect">
            <a:avLst/>
          </a:prstGeom>
          <a:noFill/>
          <a:ln>
            <a:noFill/>
          </a:ln>
        </p:spPr>
      </p:sp>
      <p:sp>
        <p:nvSpPr>
          <p:cNvPr id="153" name="Google Shape;153;p34"/>
          <p:cNvSpPr>
            <a:spLocks noGrp="1"/>
          </p:cNvSpPr>
          <p:nvPr>
            <p:ph type="pic" idx="3"/>
          </p:nvPr>
        </p:nvSpPr>
        <p:spPr>
          <a:xfrm>
            <a:off x="6144684" y="1604434"/>
            <a:ext cx="5664200" cy="3649133"/>
          </a:xfrm>
          <a:prstGeom prst="rect">
            <a:avLst/>
          </a:prstGeom>
          <a:noFill/>
          <a:ln>
            <a:noFill/>
          </a:ln>
        </p:spPr>
      </p:sp>
      <p:sp>
        <p:nvSpPr>
          <p:cNvPr id="7" name="Google Shape;157;p35">
            <a:extLst>
              <a:ext uri="{FF2B5EF4-FFF2-40B4-BE49-F238E27FC236}">
                <a16:creationId xmlns:a16="http://schemas.microsoft.com/office/drawing/2014/main" id="{EF3FF080-3DBD-2E45-B913-E0E15BFC35E7}"/>
              </a:ext>
            </a:extLst>
          </p:cNvPr>
          <p:cNvSpPr txBox="1">
            <a:spLocks noGrp="1"/>
          </p:cNvSpPr>
          <p:nvPr>
            <p:ph type="body" idx="10" hasCustomPrompt="1"/>
          </p:nvPr>
        </p:nvSpPr>
        <p:spPr>
          <a:xfrm>
            <a:off x="6144683" y="5348817"/>
            <a:ext cx="5664199" cy="1153583"/>
          </a:xfrm>
          <a:prstGeom prst="rect">
            <a:avLst/>
          </a:prstGeom>
          <a:noFill/>
          <a:ln>
            <a:noFill/>
          </a:ln>
        </p:spPr>
        <p:txBody>
          <a:bodyPr spcFirstLastPara="1" wrap="square" lIns="0" tIns="0" rIns="0" bIns="0" anchor="t" anchorCtr="0">
            <a:noAutofit/>
          </a:bodyPr>
          <a:lstStyle>
            <a:lvl1pPr marL="296326" lvl="0" indent="-173562" algn="l">
              <a:lnSpc>
                <a:spcPct val="90000"/>
              </a:lnSpc>
              <a:spcBef>
                <a:spcPts val="1000"/>
              </a:spcBef>
              <a:spcAft>
                <a:spcPts val="0"/>
              </a:spcAft>
              <a:buSzPts val="1800"/>
              <a:buNone/>
              <a:tabLst/>
              <a:defRPr sz="1333" b="1"/>
            </a:lvl1pPr>
            <a:lvl2pPr marL="1219170" lvl="1" indent="-304792" algn="l">
              <a:lnSpc>
                <a:spcPct val="100000"/>
              </a:lnSpc>
              <a:spcBef>
                <a:spcPts val="500"/>
              </a:spcBef>
              <a:spcAft>
                <a:spcPts val="0"/>
              </a:spcAft>
              <a:buSzPts val="1800"/>
              <a:buNone/>
              <a:defRPr/>
            </a:lvl2pPr>
            <a:lvl3pPr marL="1828754" lvl="2" indent="-457189" algn="l">
              <a:lnSpc>
                <a:spcPct val="110000"/>
              </a:lnSpc>
              <a:spcBef>
                <a:spcPts val="500"/>
              </a:spcBef>
              <a:spcAft>
                <a:spcPts val="0"/>
              </a:spcAft>
              <a:buSzPts val="1800"/>
              <a:buChar char="●"/>
              <a:defRPr/>
            </a:lvl3pPr>
            <a:lvl4pPr marL="2438339" lvl="3" indent="-304792" algn="l">
              <a:lnSpc>
                <a:spcPct val="90000"/>
              </a:lnSpc>
              <a:spcBef>
                <a:spcPts val="900"/>
              </a:spcBef>
              <a:spcAft>
                <a:spcPts val="0"/>
              </a:spcAft>
              <a:buSzPts val="1800"/>
              <a:buNone/>
              <a:defRPr/>
            </a:lvl4pPr>
            <a:lvl5pPr marL="3047924" lvl="4" indent="-304792" algn="l">
              <a:lnSpc>
                <a:spcPct val="110000"/>
              </a:lnSpc>
              <a:spcBef>
                <a:spcPts val="500"/>
              </a:spcBef>
              <a:spcAft>
                <a:spcPts val="0"/>
              </a:spcAft>
              <a:buSzPts val="1800"/>
              <a:buNone/>
              <a:defRPr/>
            </a:lvl5pPr>
            <a:lvl6pPr marL="3657509" lvl="5" indent="-457189" algn="l">
              <a:lnSpc>
                <a:spcPct val="100000"/>
              </a:lnSpc>
              <a:spcBef>
                <a:spcPts val="500"/>
              </a:spcBef>
              <a:spcAft>
                <a:spcPts val="0"/>
              </a:spcAft>
              <a:buSzPts val="1800"/>
              <a:buChar char="•"/>
              <a:defRPr/>
            </a:lvl6pPr>
            <a:lvl7pPr marL="4267093" lvl="6" indent="-457189" algn="l">
              <a:lnSpc>
                <a:spcPct val="100000"/>
              </a:lnSpc>
              <a:spcBef>
                <a:spcPts val="500"/>
              </a:spcBef>
              <a:spcAft>
                <a:spcPts val="0"/>
              </a:spcAft>
              <a:buSzPts val="1800"/>
              <a:buChar char="•"/>
              <a:defRPr/>
            </a:lvl7pPr>
            <a:lvl8pPr marL="4876678" lvl="7" indent="-304792" algn="l">
              <a:lnSpc>
                <a:spcPct val="100000"/>
              </a:lnSpc>
              <a:spcBef>
                <a:spcPts val="400"/>
              </a:spcBef>
              <a:spcAft>
                <a:spcPts val="0"/>
              </a:spcAft>
              <a:buSzPts val="1800"/>
              <a:buNone/>
              <a:defRPr/>
            </a:lvl8pPr>
            <a:lvl9pPr marL="5486263" lvl="8" indent="-457189" algn="l">
              <a:lnSpc>
                <a:spcPct val="90000"/>
              </a:lnSpc>
              <a:spcBef>
                <a:spcPts val="500"/>
              </a:spcBef>
              <a:spcAft>
                <a:spcPts val="0"/>
              </a:spcAft>
              <a:buClr>
                <a:schemeClr val="dk1"/>
              </a:buClr>
              <a:buSzPts val="1800"/>
              <a:buChar char="•"/>
              <a:defRPr/>
            </a:lvl9pPr>
          </a:lstStyle>
          <a:p>
            <a:r>
              <a:rPr lang="en-GB" dirty="0"/>
              <a:t>Caption</a:t>
            </a:r>
            <a:endParaRPr dirty="0"/>
          </a:p>
        </p:txBody>
      </p:sp>
      <p:sp>
        <p:nvSpPr>
          <p:cNvPr id="8" name="Text Placeholder 3">
            <a:extLst>
              <a:ext uri="{FF2B5EF4-FFF2-40B4-BE49-F238E27FC236}">
                <a16:creationId xmlns:a16="http://schemas.microsoft.com/office/drawing/2014/main" id="{EC8D7ACA-251F-6047-AF86-53264BD40E2C}"/>
              </a:ext>
            </a:extLst>
          </p:cNvPr>
          <p:cNvSpPr>
            <a:spLocks noGrp="1"/>
          </p:cNvSpPr>
          <p:nvPr>
            <p:ph type="body" sz="quarter" idx="12" hasCustomPrompt="1"/>
          </p:nvPr>
        </p:nvSpPr>
        <p:spPr>
          <a:xfrm>
            <a:off x="266701" y="6433583"/>
            <a:ext cx="9226924" cy="383116"/>
          </a:xfrm>
          <a:prstGeom prst="rect">
            <a:avLst/>
          </a:prstGeom>
        </p:spPr>
        <p:txBody>
          <a:bodyPr/>
          <a:lstStyle>
            <a:lvl1pPr marL="122764" indent="0">
              <a:tabLst/>
              <a:defRPr sz="800">
                <a:solidFill>
                  <a:schemeClr val="tx1"/>
                </a:solidFill>
              </a:defRPr>
            </a:lvl1pPr>
          </a:lstStyle>
          <a:p>
            <a:r>
              <a:rPr lang="en-US" dirty="0"/>
              <a:t>Footer</a:t>
            </a:r>
          </a:p>
        </p:txBody>
      </p:sp>
      <p:sp>
        <p:nvSpPr>
          <p:cNvPr id="12" name="Text Placeholder 2">
            <a:extLst>
              <a:ext uri="{FF2B5EF4-FFF2-40B4-BE49-F238E27FC236}">
                <a16:creationId xmlns:a16="http://schemas.microsoft.com/office/drawing/2014/main" id="{36C60C67-7B32-2A45-8D2B-8CD5313ADD79}"/>
              </a:ext>
            </a:extLst>
          </p:cNvPr>
          <p:cNvSpPr>
            <a:spLocks noGrp="1"/>
          </p:cNvSpPr>
          <p:nvPr>
            <p:ph type="body" sz="quarter" idx="15" hasCustomPrompt="1"/>
          </p:nvPr>
        </p:nvSpPr>
        <p:spPr>
          <a:xfrm>
            <a:off x="266700" y="5335368"/>
            <a:ext cx="5636260" cy="1153584"/>
          </a:xfrm>
          <a:prstGeom prst="rect">
            <a:avLst/>
          </a:prstGeom>
        </p:spPr>
        <p:txBody>
          <a:bodyPr/>
          <a:lstStyle>
            <a:lvl1pPr marL="6350" indent="0">
              <a:buClr>
                <a:schemeClr val="accent1"/>
              </a:buClr>
              <a:buFont typeface="Arial" panose="020B0604020202020204" pitchFamily="34" charset="0"/>
              <a:buNone/>
              <a:tabLst/>
              <a:defRPr/>
            </a:lvl1pPr>
            <a:lvl2pPr marL="349250" indent="-342900">
              <a:buClr>
                <a:schemeClr val="accent1"/>
              </a:buClr>
              <a:buFont typeface="Arial" panose="020B0604020202020204" pitchFamily="34" charset="0"/>
              <a:buChar char="•"/>
              <a:tabLst/>
              <a:defRPr sz="2400" b="1">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6350" indent="0">
              <a:buClr>
                <a:schemeClr val="accent1"/>
              </a:buClr>
              <a:buFont typeface="Arial" panose="020B0604020202020204" pitchFamily="34" charset="0"/>
              <a:buNone/>
              <a:tabLst/>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92100" indent="-285750">
              <a:buClr>
                <a:schemeClr val="accent1"/>
              </a:buClr>
              <a:buFont typeface="Arial" panose="020B0604020202020204" pitchFamily="34" charset="0"/>
              <a:buChar char="•"/>
              <a:tabLst/>
              <a:defRPr sz="1800" b="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0584" indent="0">
              <a:buClr>
                <a:schemeClr val="accent1"/>
              </a:buClr>
              <a:buFont typeface="Arial" panose="020B0604020202020204" pitchFamily="34" charset="0"/>
              <a:buNone/>
              <a:tabLst/>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85750" indent="-285750">
              <a:buClr>
                <a:schemeClr val="accent1"/>
              </a:buClr>
              <a:buFont typeface="Arial" panose="020B0604020202020204" pitchFamily="34" charset="0"/>
              <a:buChar char="•"/>
              <a:defRPr sz="1600"/>
            </a:lvl6pPr>
            <a:lvl7pPr>
              <a:defRPr sz="1330" b="1"/>
            </a:lvl7pPr>
          </a:lstStyle>
          <a:p>
            <a:pPr lvl="0"/>
            <a:r>
              <a:rPr lang="en-GB" dirty="0"/>
              <a:t>Level 1</a:t>
            </a:r>
          </a:p>
          <a:p>
            <a:pPr lvl="1"/>
            <a:r>
              <a:rPr lang="en-GB" dirty="0"/>
              <a:t>Level 1 bullet</a:t>
            </a:r>
          </a:p>
          <a:p>
            <a:pPr lvl="2"/>
            <a:r>
              <a:rPr lang="en-GB" dirty="0"/>
              <a:t>Level 2</a:t>
            </a:r>
          </a:p>
          <a:p>
            <a:pPr lvl="3"/>
            <a:r>
              <a:rPr lang="en-GB" dirty="0"/>
              <a:t>Level 2 bullet</a:t>
            </a:r>
          </a:p>
          <a:p>
            <a:pPr lvl="4"/>
            <a:r>
              <a:rPr lang="en-GB" dirty="0"/>
              <a:t>Level 3</a:t>
            </a:r>
          </a:p>
          <a:p>
            <a:pPr lvl="5"/>
            <a:r>
              <a:rPr lang="en-GB" dirty="0"/>
              <a:t>Level 3 bullet</a:t>
            </a:r>
          </a:p>
          <a:p>
            <a:pPr lvl="6"/>
            <a:r>
              <a:rPr lang="en-GB" dirty="0"/>
              <a:t>Level 4</a:t>
            </a:r>
          </a:p>
          <a:p>
            <a:pPr lvl="4"/>
            <a:endParaRPr lang="en-GB" dirty="0"/>
          </a:p>
          <a:p>
            <a:pPr lvl="4"/>
            <a:endParaRPr lang="en-GB" dirty="0"/>
          </a:p>
          <a:p>
            <a:pPr lvl="4"/>
            <a:endParaRPr lang="en-GB" dirty="0"/>
          </a:p>
          <a:p>
            <a:pPr lvl="4"/>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Two Content" userDrawn="1">
  <p:cSld name="4_Two Content">
    <p:spTree>
      <p:nvGrpSpPr>
        <p:cNvPr id="1" name="Shape 155"/>
        <p:cNvGrpSpPr/>
        <p:nvPr/>
      </p:nvGrpSpPr>
      <p:grpSpPr>
        <a:xfrm>
          <a:off x="0" y="0"/>
          <a:ext cx="0" cy="0"/>
          <a:chOff x="0" y="0"/>
          <a:chExt cx="0" cy="0"/>
        </a:xfrm>
      </p:grpSpPr>
      <p:sp>
        <p:nvSpPr>
          <p:cNvPr id="156" name="Google Shape;156;p35"/>
          <p:cNvSpPr txBox="1">
            <a:spLocks noGrp="1"/>
          </p:cNvSpPr>
          <p:nvPr>
            <p:ph type="title"/>
          </p:nvPr>
        </p:nvSpPr>
        <p:spPr>
          <a:xfrm>
            <a:off x="383118" y="368320"/>
            <a:ext cx="5519843" cy="114086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Bitter"/>
              <a:buNone/>
              <a:defRPr b="1" i="0">
                <a:latin typeface="Bitter"/>
                <a:ea typeface="Bitter"/>
                <a:cs typeface="Bitter"/>
                <a:sym typeface="Bit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59" name="Google Shape;159;p35"/>
          <p:cNvSpPr>
            <a:spLocks noGrp="1"/>
          </p:cNvSpPr>
          <p:nvPr>
            <p:ph type="pic" idx="3"/>
          </p:nvPr>
        </p:nvSpPr>
        <p:spPr>
          <a:xfrm>
            <a:off x="6144684" y="368321"/>
            <a:ext cx="5664201" cy="4897967"/>
          </a:xfrm>
          <a:prstGeom prst="rect">
            <a:avLst/>
          </a:prstGeom>
          <a:noFill/>
          <a:ln>
            <a:noFill/>
          </a:ln>
        </p:spPr>
      </p:sp>
      <p:sp>
        <p:nvSpPr>
          <p:cNvPr id="9" name="Google Shape;157;p35">
            <a:extLst>
              <a:ext uri="{FF2B5EF4-FFF2-40B4-BE49-F238E27FC236}">
                <a16:creationId xmlns:a16="http://schemas.microsoft.com/office/drawing/2014/main" id="{5B4C6CB2-B1F1-9847-889A-9B2543E62B08}"/>
              </a:ext>
            </a:extLst>
          </p:cNvPr>
          <p:cNvSpPr txBox="1">
            <a:spLocks noGrp="1"/>
          </p:cNvSpPr>
          <p:nvPr>
            <p:ph type="body" idx="10" hasCustomPrompt="1"/>
          </p:nvPr>
        </p:nvSpPr>
        <p:spPr>
          <a:xfrm>
            <a:off x="6144683" y="5348817"/>
            <a:ext cx="5664199" cy="1153583"/>
          </a:xfrm>
          <a:prstGeom prst="rect">
            <a:avLst/>
          </a:prstGeom>
          <a:noFill/>
          <a:ln>
            <a:noFill/>
          </a:ln>
        </p:spPr>
        <p:txBody>
          <a:bodyPr spcFirstLastPara="1" wrap="square" lIns="0" tIns="0" rIns="0" bIns="0" anchor="t" anchorCtr="0">
            <a:noAutofit/>
          </a:bodyPr>
          <a:lstStyle>
            <a:lvl1pPr marL="296326" lvl="0" indent="-173562" algn="l">
              <a:lnSpc>
                <a:spcPct val="90000"/>
              </a:lnSpc>
              <a:spcBef>
                <a:spcPts val="1000"/>
              </a:spcBef>
              <a:spcAft>
                <a:spcPts val="0"/>
              </a:spcAft>
              <a:buSzPts val="1800"/>
              <a:buNone/>
              <a:tabLst/>
              <a:defRPr sz="1333" b="1"/>
            </a:lvl1pPr>
            <a:lvl2pPr marL="1219170" lvl="1" indent="-304792" algn="l">
              <a:lnSpc>
                <a:spcPct val="100000"/>
              </a:lnSpc>
              <a:spcBef>
                <a:spcPts val="500"/>
              </a:spcBef>
              <a:spcAft>
                <a:spcPts val="0"/>
              </a:spcAft>
              <a:buSzPts val="1800"/>
              <a:buNone/>
              <a:defRPr/>
            </a:lvl2pPr>
            <a:lvl3pPr marL="1828754" lvl="2" indent="-457189" algn="l">
              <a:lnSpc>
                <a:spcPct val="110000"/>
              </a:lnSpc>
              <a:spcBef>
                <a:spcPts val="500"/>
              </a:spcBef>
              <a:spcAft>
                <a:spcPts val="0"/>
              </a:spcAft>
              <a:buSzPts val="1800"/>
              <a:buChar char="●"/>
              <a:defRPr/>
            </a:lvl3pPr>
            <a:lvl4pPr marL="2438339" lvl="3" indent="-304792" algn="l">
              <a:lnSpc>
                <a:spcPct val="90000"/>
              </a:lnSpc>
              <a:spcBef>
                <a:spcPts val="900"/>
              </a:spcBef>
              <a:spcAft>
                <a:spcPts val="0"/>
              </a:spcAft>
              <a:buSzPts val="1800"/>
              <a:buNone/>
              <a:defRPr/>
            </a:lvl4pPr>
            <a:lvl5pPr marL="3047924" lvl="4" indent="-304792" algn="l">
              <a:lnSpc>
                <a:spcPct val="110000"/>
              </a:lnSpc>
              <a:spcBef>
                <a:spcPts val="500"/>
              </a:spcBef>
              <a:spcAft>
                <a:spcPts val="0"/>
              </a:spcAft>
              <a:buSzPts val="1800"/>
              <a:buNone/>
              <a:defRPr/>
            </a:lvl5pPr>
            <a:lvl6pPr marL="3657509" lvl="5" indent="-457189" algn="l">
              <a:lnSpc>
                <a:spcPct val="100000"/>
              </a:lnSpc>
              <a:spcBef>
                <a:spcPts val="500"/>
              </a:spcBef>
              <a:spcAft>
                <a:spcPts val="0"/>
              </a:spcAft>
              <a:buSzPts val="1800"/>
              <a:buChar char="•"/>
              <a:defRPr/>
            </a:lvl6pPr>
            <a:lvl7pPr marL="4267093" lvl="6" indent="-457189" algn="l">
              <a:lnSpc>
                <a:spcPct val="100000"/>
              </a:lnSpc>
              <a:spcBef>
                <a:spcPts val="500"/>
              </a:spcBef>
              <a:spcAft>
                <a:spcPts val="0"/>
              </a:spcAft>
              <a:buSzPts val="1800"/>
              <a:buChar char="•"/>
              <a:defRPr/>
            </a:lvl7pPr>
            <a:lvl8pPr marL="4876678" lvl="7" indent="-304792" algn="l">
              <a:lnSpc>
                <a:spcPct val="100000"/>
              </a:lnSpc>
              <a:spcBef>
                <a:spcPts val="400"/>
              </a:spcBef>
              <a:spcAft>
                <a:spcPts val="0"/>
              </a:spcAft>
              <a:buSzPts val="1800"/>
              <a:buNone/>
              <a:defRPr/>
            </a:lvl8pPr>
            <a:lvl9pPr marL="5486263" lvl="8" indent="-457189" algn="l">
              <a:lnSpc>
                <a:spcPct val="90000"/>
              </a:lnSpc>
              <a:spcBef>
                <a:spcPts val="500"/>
              </a:spcBef>
              <a:spcAft>
                <a:spcPts val="0"/>
              </a:spcAft>
              <a:buClr>
                <a:schemeClr val="dk1"/>
              </a:buClr>
              <a:buSzPts val="1800"/>
              <a:buChar char="•"/>
              <a:defRPr/>
            </a:lvl9pPr>
          </a:lstStyle>
          <a:p>
            <a:r>
              <a:rPr lang="en-GB" dirty="0"/>
              <a:t>Caption</a:t>
            </a:r>
            <a:endParaRPr dirty="0"/>
          </a:p>
        </p:txBody>
      </p:sp>
      <p:sp>
        <p:nvSpPr>
          <p:cNvPr id="10" name="Text Placeholder 3">
            <a:extLst>
              <a:ext uri="{FF2B5EF4-FFF2-40B4-BE49-F238E27FC236}">
                <a16:creationId xmlns:a16="http://schemas.microsoft.com/office/drawing/2014/main" id="{0282EB8F-FAE6-5D42-9AB1-EE97B788BEF7}"/>
              </a:ext>
            </a:extLst>
          </p:cNvPr>
          <p:cNvSpPr>
            <a:spLocks noGrp="1"/>
          </p:cNvSpPr>
          <p:nvPr>
            <p:ph type="body" sz="quarter" idx="12" hasCustomPrompt="1"/>
          </p:nvPr>
        </p:nvSpPr>
        <p:spPr>
          <a:xfrm>
            <a:off x="266701" y="6433583"/>
            <a:ext cx="9226924" cy="383116"/>
          </a:xfrm>
          <a:prstGeom prst="rect">
            <a:avLst/>
          </a:prstGeom>
        </p:spPr>
        <p:txBody>
          <a:bodyPr/>
          <a:lstStyle>
            <a:lvl1pPr marL="122764" indent="0">
              <a:tabLst/>
              <a:defRPr sz="800">
                <a:solidFill>
                  <a:schemeClr val="tx1"/>
                </a:solidFill>
              </a:defRPr>
            </a:lvl1pPr>
          </a:lstStyle>
          <a:p>
            <a:r>
              <a:rPr lang="en-US" dirty="0"/>
              <a:t>Footer</a:t>
            </a:r>
          </a:p>
        </p:txBody>
      </p:sp>
      <p:sp>
        <p:nvSpPr>
          <p:cNvPr id="8" name="Text Placeholder 2">
            <a:extLst>
              <a:ext uri="{FF2B5EF4-FFF2-40B4-BE49-F238E27FC236}">
                <a16:creationId xmlns:a16="http://schemas.microsoft.com/office/drawing/2014/main" id="{CEF3C0BC-18A0-EA47-ACF1-A499D7140E9C}"/>
              </a:ext>
            </a:extLst>
          </p:cNvPr>
          <p:cNvSpPr>
            <a:spLocks noGrp="1"/>
          </p:cNvSpPr>
          <p:nvPr>
            <p:ph type="body" sz="quarter" idx="14" hasCustomPrompt="1"/>
          </p:nvPr>
        </p:nvSpPr>
        <p:spPr>
          <a:xfrm>
            <a:off x="266700" y="1604434"/>
            <a:ext cx="5636260" cy="4897965"/>
          </a:xfrm>
          <a:prstGeom prst="rect">
            <a:avLst/>
          </a:prstGeom>
        </p:spPr>
        <p:txBody>
          <a:bodyPr/>
          <a:lstStyle>
            <a:lvl1pPr marL="6350" indent="0">
              <a:buClr>
                <a:schemeClr val="accent1"/>
              </a:buClr>
              <a:buFont typeface="Arial" panose="020B0604020202020204" pitchFamily="34" charset="0"/>
              <a:buNone/>
              <a:tabLst/>
              <a:defRPr/>
            </a:lvl1pPr>
            <a:lvl2pPr marL="349250" indent="-342900">
              <a:buClr>
                <a:schemeClr val="accent1"/>
              </a:buClr>
              <a:buFont typeface="Arial" panose="020B0604020202020204" pitchFamily="34" charset="0"/>
              <a:buChar char="•"/>
              <a:tabLst/>
              <a:defRPr sz="2400" b="1">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6350" indent="0">
              <a:buClr>
                <a:schemeClr val="accent1"/>
              </a:buClr>
              <a:buFont typeface="Arial" panose="020B0604020202020204" pitchFamily="34" charset="0"/>
              <a:buNone/>
              <a:tabLst/>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92100" indent="-285750">
              <a:buClr>
                <a:schemeClr val="accent1"/>
              </a:buClr>
              <a:buFont typeface="Arial" panose="020B0604020202020204" pitchFamily="34" charset="0"/>
              <a:buChar char="•"/>
              <a:tabLst/>
              <a:defRPr sz="1800" b="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0584" indent="0">
              <a:buClr>
                <a:schemeClr val="accent1"/>
              </a:buClr>
              <a:buFont typeface="Arial" panose="020B0604020202020204" pitchFamily="34" charset="0"/>
              <a:buNone/>
              <a:tabLst/>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85750" indent="-285750">
              <a:buClr>
                <a:schemeClr val="accent1"/>
              </a:buClr>
              <a:buFont typeface="Arial" panose="020B0604020202020204" pitchFamily="34" charset="0"/>
              <a:buChar char="•"/>
              <a:defRPr sz="1600"/>
            </a:lvl6pPr>
            <a:lvl7pPr>
              <a:defRPr sz="1330" b="1"/>
            </a:lvl7pPr>
          </a:lstStyle>
          <a:p>
            <a:pPr lvl="0"/>
            <a:r>
              <a:rPr lang="en-GB" dirty="0"/>
              <a:t>Level 1</a:t>
            </a:r>
          </a:p>
          <a:p>
            <a:pPr lvl="1"/>
            <a:r>
              <a:rPr lang="en-GB" dirty="0"/>
              <a:t>Level 1 bullet</a:t>
            </a:r>
          </a:p>
          <a:p>
            <a:pPr lvl="2"/>
            <a:r>
              <a:rPr lang="en-GB" dirty="0"/>
              <a:t>Level 2</a:t>
            </a:r>
          </a:p>
          <a:p>
            <a:pPr lvl="3"/>
            <a:r>
              <a:rPr lang="en-GB" dirty="0"/>
              <a:t>Level 2 bullet</a:t>
            </a:r>
          </a:p>
          <a:p>
            <a:pPr lvl="4"/>
            <a:r>
              <a:rPr lang="en-GB" dirty="0"/>
              <a:t>Level 3</a:t>
            </a:r>
          </a:p>
          <a:p>
            <a:pPr lvl="5"/>
            <a:r>
              <a:rPr lang="en-GB" dirty="0"/>
              <a:t>Level 3 bullet</a:t>
            </a:r>
          </a:p>
          <a:p>
            <a:pPr lvl="6"/>
            <a:r>
              <a:rPr lang="en-GB" dirty="0"/>
              <a:t>Level 4</a:t>
            </a:r>
          </a:p>
          <a:p>
            <a:pPr lvl="4"/>
            <a:endParaRPr lang="en-GB" dirty="0"/>
          </a:p>
          <a:p>
            <a:pPr lvl="4"/>
            <a:endParaRPr lang="en-GB" dirty="0"/>
          </a:p>
          <a:p>
            <a:pPr lvl="4"/>
            <a:endParaRPr lang="en-GB" dirty="0"/>
          </a:p>
          <a:p>
            <a:pPr lvl="4"/>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wo Content" preserve="1" userDrawn="1">
  <p:cSld name="5_Two Content">
    <p:spTree>
      <p:nvGrpSpPr>
        <p:cNvPr id="1" name="Shape 150"/>
        <p:cNvGrpSpPr/>
        <p:nvPr/>
      </p:nvGrpSpPr>
      <p:grpSpPr>
        <a:xfrm>
          <a:off x="0" y="0"/>
          <a:ext cx="0" cy="0"/>
          <a:chOff x="0" y="0"/>
          <a:chExt cx="0" cy="0"/>
        </a:xfrm>
      </p:grpSpPr>
      <p:sp>
        <p:nvSpPr>
          <p:cNvPr id="151" name="Google Shape;151;p34"/>
          <p:cNvSpPr txBox="1">
            <a:spLocks noGrp="1"/>
          </p:cNvSpPr>
          <p:nvPr>
            <p:ph type="title"/>
          </p:nvPr>
        </p:nvSpPr>
        <p:spPr>
          <a:xfrm>
            <a:off x="383116" y="368320"/>
            <a:ext cx="11425765" cy="114086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Bitter"/>
              <a:buNone/>
              <a:defRPr b="1" i="0">
                <a:latin typeface="Bitter"/>
                <a:ea typeface="Bitter"/>
                <a:cs typeface="Bitter"/>
                <a:sym typeface="Bit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 name="Text Placeholder 3">
            <a:extLst>
              <a:ext uri="{FF2B5EF4-FFF2-40B4-BE49-F238E27FC236}">
                <a16:creationId xmlns:a16="http://schemas.microsoft.com/office/drawing/2014/main" id="{EC8D7ACA-251F-6047-AF86-53264BD40E2C}"/>
              </a:ext>
            </a:extLst>
          </p:cNvPr>
          <p:cNvSpPr>
            <a:spLocks noGrp="1"/>
          </p:cNvSpPr>
          <p:nvPr>
            <p:ph type="body" sz="quarter" idx="12" hasCustomPrompt="1"/>
          </p:nvPr>
        </p:nvSpPr>
        <p:spPr>
          <a:xfrm>
            <a:off x="266700" y="6433583"/>
            <a:ext cx="9173135" cy="383116"/>
          </a:xfrm>
          <a:prstGeom prst="rect">
            <a:avLst/>
          </a:prstGeom>
        </p:spPr>
        <p:txBody>
          <a:bodyPr/>
          <a:lstStyle>
            <a:lvl1pPr marL="122764" indent="0">
              <a:tabLst/>
              <a:defRPr sz="800">
                <a:solidFill>
                  <a:schemeClr val="tx1"/>
                </a:solidFill>
              </a:defRPr>
            </a:lvl1pPr>
          </a:lstStyle>
          <a:p>
            <a:r>
              <a:rPr lang="en-US" dirty="0"/>
              <a:t>Footer</a:t>
            </a:r>
          </a:p>
        </p:txBody>
      </p:sp>
      <p:sp>
        <p:nvSpPr>
          <p:cNvPr id="6" name="Text Placeholder 2">
            <a:extLst>
              <a:ext uri="{FF2B5EF4-FFF2-40B4-BE49-F238E27FC236}">
                <a16:creationId xmlns:a16="http://schemas.microsoft.com/office/drawing/2014/main" id="{4987D9A9-780D-C543-8BDD-37839F56AE83}"/>
              </a:ext>
            </a:extLst>
          </p:cNvPr>
          <p:cNvSpPr>
            <a:spLocks noGrp="1"/>
          </p:cNvSpPr>
          <p:nvPr>
            <p:ph type="body" sz="quarter" idx="15" hasCustomPrompt="1"/>
          </p:nvPr>
        </p:nvSpPr>
        <p:spPr>
          <a:xfrm>
            <a:off x="266700" y="1604434"/>
            <a:ext cx="5636260" cy="4897965"/>
          </a:xfrm>
          <a:prstGeom prst="rect">
            <a:avLst/>
          </a:prstGeom>
        </p:spPr>
        <p:txBody>
          <a:bodyPr/>
          <a:lstStyle>
            <a:lvl1pPr marL="6350" indent="0">
              <a:buClr>
                <a:schemeClr val="accent1"/>
              </a:buClr>
              <a:buFont typeface="Arial" panose="020B0604020202020204" pitchFamily="34" charset="0"/>
              <a:buNone/>
              <a:tabLst/>
              <a:defRPr/>
            </a:lvl1pPr>
            <a:lvl2pPr marL="349250" indent="-342900">
              <a:buClr>
                <a:schemeClr val="accent1"/>
              </a:buClr>
              <a:buFont typeface="Arial" panose="020B0604020202020204" pitchFamily="34" charset="0"/>
              <a:buChar char="•"/>
              <a:tabLst/>
              <a:defRPr sz="2400" b="1">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6350" indent="0">
              <a:buClr>
                <a:schemeClr val="accent1"/>
              </a:buClr>
              <a:buFont typeface="Arial" panose="020B0604020202020204" pitchFamily="34" charset="0"/>
              <a:buNone/>
              <a:tabLst/>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92100" indent="-285750">
              <a:buClr>
                <a:schemeClr val="accent1"/>
              </a:buClr>
              <a:buFont typeface="Arial" panose="020B0604020202020204" pitchFamily="34" charset="0"/>
              <a:buChar char="•"/>
              <a:tabLst/>
              <a:defRPr sz="1800" b="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0584" indent="0">
              <a:buClr>
                <a:schemeClr val="accent1"/>
              </a:buClr>
              <a:buFont typeface="Arial" panose="020B0604020202020204" pitchFamily="34" charset="0"/>
              <a:buNone/>
              <a:tabLst/>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85750" indent="-285750">
              <a:buClr>
                <a:schemeClr val="accent1"/>
              </a:buClr>
              <a:buFont typeface="Arial" panose="020B0604020202020204" pitchFamily="34" charset="0"/>
              <a:buChar char="•"/>
              <a:defRPr sz="1600"/>
            </a:lvl6pPr>
            <a:lvl7pPr>
              <a:defRPr sz="1330" b="1"/>
            </a:lvl7pPr>
          </a:lstStyle>
          <a:p>
            <a:pPr lvl="0"/>
            <a:r>
              <a:rPr lang="en-GB" dirty="0"/>
              <a:t>Level 1</a:t>
            </a:r>
          </a:p>
          <a:p>
            <a:pPr lvl="1"/>
            <a:r>
              <a:rPr lang="en-GB" dirty="0"/>
              <a:t>Level 1 bullet</a:t>
            </a:r>
          </a:p>
          <a:p>
            <a:pPr lvl="2"/>
            <a:r>
              <a:rPr lang="en-GB" dirty="0"/>
              <a:t>Level 2</a:t>
            </a:r>
          </a:p>
          <a:p>
            <a:pPr lvl="3"/>
            <a:r>
              <a:rPr lang="en-GB" dirty="0"/>
              <a:t>Level 2 bullet</a:t>
            </a:r>
          </a:p>
          <a:p>
            <a:pPr lvl="4"/>
            <a:r>
              <a:rPr lang="en-GB" dirty="0"/>
              <a:t>Level 3</a:t>
            </a:r>
          </a:p>
          <a:p>
            <a:pPr lvl="5"/>
            <a:r>
              <a:rPr lang="en-GB" dirty="0"/>
              <a:t>Level 3 bullet</a:t>
            </a:r>
          </a:p>
          <a:p>
            <a:pPr lvl="6"/>
            <a:r>
              <a:rPr lang="en-GB" dirty="0"/>
              <a:t>Level 4</a:t>
            </a:r>
          </a:p>
          <a:p>
            <a:pPr lvl="4"/>
            <a:endParaRPr lang="en-GB" dirty="0"/>
          </a:p>
          <a:p>
            <a:pPr lvl="4"/>
            <a:endParaRPr lang="en-GB" dirty="0"/>
          </a:p>
          <a:p>
            <a:pPr lvl="4"/>
            <a:endParaRPr lang="en-GB" dirty="0"/>
          </a:p>
          <a:p>
            <a:pPr lvl="4"/>
            <a:endParaRPr lang="en-US" dirty="0"/>
          </a:p>
        </p:txBody>
      </p:sp>
      <p:sp>
        <p:nvSpPr>
          <p:cNvPr id="11" name="Text Placeholder 2">
            <a:extLst>
              <a:ext uri="{FF2B5EF4-FFF2-40B4-BE49-F238E27FC236}">
                <a16:creationId xmlns:a16="http://schemas.microsoft.com/office/drawing/2014/main" id="{A3F3A155-D517-1244-B67A-D1B3AF9E5127}"/>
              </a:ext>
            </a:extLst>
          </p:cNvPr>
          <p:cNvSpPr>
            <a:spLocks noGrp="1"/>
          </p:cNvSpPr>
          <p:nvPr>
            <p:ph type="body" sz="quarter" idx="16" hasCustomPrompt="1"/>
          </p:nvPr>
        </p:nvSpPr>
        <p:spPr>
          <a:xfrm>
            <a:off x="6095998" y="1605162"/>
            <a:ext cx="5636260" cy="4897965"/>
          </a:xfrm>
          <a:prstGeom prst="rect">
            <a:avLst/>
          </a:prstGeom>
        </p:spPr>
        <p:txBody>
          <a:bodyPr/>
          <a:lstStyle>
            <a:lvl1pPr marL="6350" indent="0">
              <a:buClr>
                <a:schemeClr val="accent1"/>
              </a:buClr>
              <a:buFont typeface="Arial" panose="020B0604020202020204" pitchFamily="34" charset="0"/>
              <a:buNone/>
              <a:tabLst/>
              <a:defRPr/>
            </a:lvl1pPr>
            <a:lvl2pPr marL="349250" indent="-342900">
              <a:buClr>
                <a:schemeClr val="accent1"/>
              </a:buClr>
              <a:buFont typeface="Arial" panose="020B0604020202020204" pitchFamily="34" charset="0"/>
              <a:buChar char="•"/>
              <a:tabLst/>
              <a:defRPr sz="2400" b="1">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6350" indent="0">
              <a:buClr>
                <a:schemeClr val="accent1"/>
              </a:buClr>
              <a:buFont typeface="Arial" panose="020B0604020202020204" pitchFamily="34" charset="0"/>
              <a:buNone/>
              <a:tabLst/>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92100" indent="-285750">
              <a:buClr>
                <a:schemeClr val="accent1"/>
              </a:buClr>
              <a:buFont typeface="Arial" panose="020B0604020202020204" pitchFamily="34" charset="0"/>
              <a:buChar char="•"/>
              <a:tabLst/>
              <a:defRPr sz="1800" b="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0584" indent="0">
              <a:buClr>
                <a:schemeClr val="accent1"/>
              </a:buClr>
              <a:buFont typeface="Arial" panose="020B0604020202020204" pitchFamily="34" charset="0"/>
              <a:buNone/>
              <a:tabLst/>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85750" indent="-285750">
              <a:buClr>
                <a:schemeClr val="accent1"/>
              </a:buClr>
              <a:buFont typeface="Arial" panose="020B0604020202020204" pitchFamily="34" charset="0"/>
              <a:buChar char="•"/>
              <a:defRPr sz="1600"/>
            </a:lvl6pPr>
            <a:lvl7pPr>
              <a:defRPr sz="1330" b="1"/>
            </a:lvl7pPr>
          </a:lstStyle>
          <a:p>
            <a:pPr lvl="0"/>
            <a:r>
              <a:rPr lang="en-GB" dirty="0"/>
              <a:t>Level 1</a:t>
            </a:r>
          </a:p>
          <a:p>
            <a:pPr lvl="1"/>
            <a:r>
              <a:rPr lang="en-GB" dirty="0"/>
              <a:t>Level 1 bullet</a:t>
            </a:r>
          </a:p>
          <a:p>
            <a:pPr lvl="2"/>
            <a:r>
              <a:rPr lang="en-GB" dirty="0"/>
              <a:t>Level 2</a:t>
            </a:r>
          </a:p>
          <a:p>
            <a:pPr lvl="3"/>
            <a:r>
              <a:rPr lang="en-GB" dirty="0"/>
              <a:t>Level 2 bullet</a:t>
            </a:r>
          </a:p>
          <a:p>
            <a:pPr lvl="4"/>
            <a:r>
              <a:rPr lang="en-GB" dirty="0"/>
              <a:t>Level 3</a:t>
            </a:r>
          </a:p>
          <a:p>
            <a:pPr lvl="5"/>
            <a:r>
              <a:rPr lang="en-GB" dirty="0"/>
              <a:t>Level 3 bullet</a:t>
            </a:r>
          </a:p>
          <a:p>
            <a:pPr lvl="6"/>
            <a:r>
              <a:rPr lang="en-GB" dirty="0"/>
              <a:t>Level 4</a:t>
            </a:r>
          </a:p>
          <a:p>
            <a:pPr lvl="4"/>
            <a:endParaRPr lang="en-GB" dirty="0"/>
          </a:p>
          <a:p>
            <a:pPr lvl="4"/>
            <a:endParaRPr lang="en-GB" dirty="0"/>
          </a:p>
          <a:p>
            <a:pPr lvl="4"/>
            <a:endParaRPr lang="en-GB" dirty="0"/>
          </a:p>
          <a:p>
            <a:pPr lvl="4"/>
            <a:endParaRPr lang="en-US" dirty="0"/>
          </a:p>
        </p:txBody>
      </p:sp>
    </p:spTree>
    <p:extLst>
      <p:ext uri="{BB962C8B-B14F-4D97-AF65-F5344CB8AC3E}">
        <p14:creationId xmlns:p14="http://schemas.microsoft.com/office/powerpoint/2010/main" val="1054233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0_Title Slide" preserve="1" userDrawn="1">
  <p:cSld name="21_Title Slide">
    <p:spTree>
      <p:nvGrpSpPr>
        <p:cNvPr id="1" name="Shape 44"/>
        <p:cNvGrpSpPr/>
        <p:nvPr/>
      </p:nvGrpSpPr>
      <p:grpSpPr>
        <a:xfrm>
          <a:off x="0" y="0"/>
          <a:ext cx="0" cy="0"/>
          <a:chOff x="0" y="0"/>
          <a:chExt cx="0" cy="0"/>
        </a:xfrm>
      </p:grpSpPr>
      <p:sp>
        <p:nvSpPr>
          <p:cNvPr id="45" name="Google Shape;45;p20"/>
          <p:cNvSpPr/>
          <p:nvPr userDrawn="1"/>
        </p:nvSpPr>
        <p:spPr>
          <a:xfrm>
            <a:off x="0" y="0"/>
            <a:ext cx="12192000" cy="6858000"/>
          </a:xfrm>
          <a:prstGeom prst="rect">
            <a:avLst/>
          </a:prstGeom>
          <a:solidFill>
            <a:schemeClr val="dk1"/>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46" name="Google Shape;46;p20"/>
          <p:cNvSpPr/>
          <p:nvPr/>
        </p:nvSpPr>
        <p:spPr>
          <a:xfrm>
            <a:off x="1" y="0"/>
            <a:ext cx="7379404" cy="6858000"/>
          </a:xfrm>
          <a:custGeom>
            <a:avLst/>
            <a:gdLst/>
            <a:ahLst/>
            <a:cxnLst/>
            <a:rect l="l" t="t" r="r" b="b"/>
            <a:pathLst>
              <a:path w="5534553" h="5143500" extrusionOk="0">
                <a:moveTo>
                  <a:pt x="0" y="0"/>
                </a:moveTo>
                <a:lnTo>
                  <a:pt x="4576285" y="0"/>
                </a:lnTo>
                <a:lnTo>
                  <a:pt x="4634191" y="63713"/>
                </a:lnTo>
                <a:cubicBezTo>
                  <a:pt x="5196666" y="745275"/>
                  <a:pt x="5534553" y="1619054"/>
                  <a:pt x="5534553" y="2571750"/>
                </a:cubicBezTo>
                <a:cubicBezTo>
                  <a:pt x="5534553" y="3524447"/>
                  <a:pt x="5196666" y="4398226"/>
                  <a:pt x="4634191" y="5079788"/>
                </a:cubicBezTo>
                <a:lnTo>
                  <a:pt x="4576285" y="5143500"/>
                </a:lnTo>
                <a:lnTo>
                  <a:pt x="0" y="5143500"/>
                </a:lnTo>
                <a:close/>
              </a:path>
            </a:pathLst>
          </a:custGeom>
          <a:solidFill>
            <a:schemeClr val="accent1"/>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47" name="Google Shape;47;p20"/>
          <p:cNvSpPr txBox="1">
            <a:spLocks noGrp="1"/>
          </p:cNvSpPr>
          <p:nvPr>
            <p:ph type="ctrTitle" hasCustomPrompt="1"/>
          </p:nvPr>
        </p:nvSpPr>
        <p:spPr>
          <a:xfrm>
            <a:off x="405337" y="357719"/>
            <a:ext cx="5644800" cy="364701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4000"/>
              <a:buFont typeface="Bitter"/>
              <a:buNone/>
              <a:defRPr sz="5333">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dirty="0"/>
              <a:t>Thank you</a:t>
            </a:r>
            <a:endParaRPr dirty="0"/>
          </a:p>
        </p:txBody>
      </p:sp>
      <p:pic>
        <p:nvPicPr>
          <p:cNvPr id="49" name="Google Shape;49;p20"/>
          <p:cNvPicPr preferRelativeResize="0"/>
          <p:nvPr/>
        </p:nvPicPr>
        <p:blipFill rotWithShape="1">
          <a:blip r:embed="rId2">
            <a:alphaModFix/>
          </a:blip>
          <a:srcRect/>
          <a:stretch/>
        </p:blipFill>
        <p:spPr>
          <a:xfrm>
            <a:off x="8905894" y="211464"/>
            <a:ext cx="3071156" cy="1083937"/>
          </a:xfrm>
          <a:prstGeom prst="rect">
            <a:avLst/>
          </a:prstGeom>
          <a:noFill/>
          <a:ln>
            <a:noFill/>
          </a:ln>
        </p:spPr>
      </p:pic>
      <p:sp>
        <p:nvSpPr>
          <p:cNvPr id="10" name="Text Placeholder 3">
            <a:extLst>
              <a:ext uri="{FF2B5EF4-FFF2-40B4-BE49-F238E27FC236}">
                <a16:creationId xmlns:a16="http://schemas.microsoft.com/office/drawing/2014/main" id="{DB24A85A-8B4B-244E-A8EE-2E19E6B2BAA7}"/>
              </a:ext>
            </a:extLst>
          </p:cNvPr>
          <p:cNvSpPr>
            <a:spLocks noGrp="1"/>
          </p:cNvSpPr>
          <p:nvPr>
            <p:ph type="body" sz="quarter" idx="12" hasCustomPrompt="1"/>
          </p:nvPr>
        </p:nvSpPr>
        <p:spPr>
          <a:xfrm>
            <a:off x="266700" y="6433583"/>
            <a:ext cx="10473267" cy="383116"/>
          </a:xfrm>
          <a:prstGeom prst="rect">
            <a:avLst/>
          </a:prstGeom>
        </p:spPr>
        <p:txBody>
          <a:bodyPr/>
          <a:lstStyle>
            <a:lvl1pPr marL="122764" indent="0">
              <a:tabLst/>
              <a:defRPr sz="800">
                <a:solidFill>
                  <a:schemeClr val="tx1"/>
                </a:solidFill>
              </a:defRPr>
            </a:lvl1pPr>
          </a:lstStyle>
          <a:p>
            <a:r>
              <a:rPr lang="en-US" dirty="0"/>
              <a:t>Footer</a:t>
            </a:r>
          </a:p>
        </p:txBody>
      </p:sp>
      <p:sp>
        <p:nvSpPr>
          <p:cNvPr id="2" name="TextBox 1">
            <a:extLst>
              <a:ext uri="{FF2B5EF4-FFF2-40B4-BE49-F238E27FC236}">
                <a16:creationId xmlns:a16="http://schemas.microsoft.com/office/drawing/2014/main" id="{52341061-1FFE-B848-AE1D-633B6C2F662F}"/>
              </a:ext>
            </a:extLst>
          </p:cNvPr>
          <p:cNvSpPr txBox="1"/>
          <p:nvPr userDrawn="1"/>
        </p:nvSpPr>
        <p:spPr>
          <a:xfrm>
            <a:off x="7956434" y="4264999"/>
            <a:ext cx="3568004" cy="2410916"/>
          </a:xfrm>
          <a:prstGeom prst="rect">
            <a:avLst/>
          </a:prstGeom>
          <a:noFill/>
        </p:spPr>
        <p:txBody>
          <a:bodyPr wrap="square" rtlCol="0">
            <a:spAutoFit/>
          </a:bodyPr>
          <a:lstStyle/>
          <a:p>
            <a:pPr>
              <a:spcAft>
                <a:spcPts val="800"/>
              </a:spcAft>
            </a:pPr>
            <a:r>
              <a:rPr lang="en-US" sz="16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National Nuclear Laboratory</a:t>
            </a:r>
            <a:br>
              <a:rPr lang="en-US" sz="1600" dirty="0">
                <a:solidFill>
                  <a:srgbClr val="FFFFFF"/>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srgbClr val="FFFFFF"/>
                </a:solidFill>
                <a:latin typeface="Open Sans" panose="020B0606030504020204" pitchFamily="34" charset="0"/>
                <a:ea typeface="Open Sans" panose="020B0606030504020204" pitchFamily="34" charset="0"/>
                <a:cs typeface="Open Sans" panose="020B0606030504020204" pitchFamily="34" charset="0"/>
              </a:rPr>
              <a:t>5th Floor, Chadwick House</a:t>
            </a:r>
            <a:br>
              <a:rPr lang="en-US" sz="1600" dirty="0">
                <a:solidFill>
                  <a:srgbClr val="FFFFFF"/>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srgbClr val="FFFFFF"/>
                </a:solidFill>
                <a:latin typeface="Open Sans" panose="020B0606030504020204" pitchFamily="34" charset="0"/>
                <a:ea typeface="Open Sans" panose="020B0606030504020204" pitchFamily="34" charset="0"/>
                <a:cs typeface="Open Sans" panose="020B0606030504020204" pitchFamily="34" charset="0"/>
              </a:rPr>
              <a:t>Warrington Road, Birchwood Park</a:t>
            </a:r>
            <a:br>
              <a:rPr lang="en-US" sz="1600" dirty="0">
                <a:solidFill>
                  <a:srgbClr val="FFFFFF"/>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srgbClr val="FFFFFF"/>
                </a:solidFill>
                <a:latin typeface="Open Sans" panose="020B0606030504020204" pitchFamily="34" charset="0"/>
                <a:ea typeface="Open Sans" panose="020B0606030504020204" pitchFamily="34" charset="0"/>
                <a:cs typeface="Open Sans" panose="020B0606030504020204" pitchFamily="34" charset="0"/>
              </a:rPr>
              <a:t>Warrington WA3 6AE</a:t>
            </a:r>
            <a:br>
              <a:rPr lang="en-US" sz="1600" dirty="0">
                <a:solidFill>
                  <a:srgbClr val="FFFFFF"/>
                </a:solidFill>
                <a:latin typeface="Open Sans" panose="020B0606030504020204" pitchFamily="34" charset="0"/>
                <a:ea typeface="Open Sans" panose="020B0606030504020204" pitchFamily="34" charset="0"/>
                <a:cs typeface="Open Sans" panose="020B0606030504020204" pitchFamily="34" charset="0"/>
              </a:rPr>
            </a:br>
            <a:r>
              <a:rPr lang="en-US" sz="16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T. </a:t>
            </a:r>
            <a:r>
              <a:rPr lang="en-US" sz="1600" dirty="0">
                <a:solidFill>
                  <a:srgbClr val="FFFFFF"/>
                </a:solidFill>
                <a:latin typeface="Open Sans" panose="020B0606030504020204" pitchFamily="34" charset="0"/>
                <a:ea typeface="Open Sans" panose="020B0606030504020204" pitchFamily="34" charset="0"/>
                <a:cs typeface="Open Sans" panose="020B0606030504020204" pitchFamily="34" charset="0"/>
              </a:rPr>
              <a:t>+44 (0) 1925 933 744</a:t>
            </a:r>
            <a:br>
              <a:rPr lang="en-US" sz="1600" dirty="0">
                <a:solidFill>
                  <a:srgbClr val="FFFFFF"/>
                </a:solidFill>
                <a:latin typeface="Open Sans" panose="020B0606030504020204" pitchFamily="34" charset="0"/>
                <a:ea typeface="Open Sans" panose="020B0606030504020204" pitchFamily="34" charset="0"/>
                <a:cs typeface="Open Sans" panose="020B0606030504020204" pitchFamily="34" charset="0"/>
              </a:rPr>
            </a:br>
            <a:r>
              <a:rPr lang="en-US" sz="16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E. </a:t>
            </a:r>
            <a:r>
              <a:rPr lang="en-US" sz="1600" dirty="0">
                <a:solidFill>
                  <a:srgbClr val="FFFFFF"/>
                </a:solidFill>
                <a:latin typeface="Open Sans" panose="020B0606030504020204" pitchFamily="34" charset="0"/>
                <a:ea typeface="Open Sans" panose="020B0606030504020204" pitchFamily="34" charset="0"/>
                <a:cs typeface="Open Sans" panose="020B0606030504020204" pitchFamily="34" charset="0"/>
              </a:rPr>
              <a:t>customers@uknnl.com</a:t>
            </a:r>
          </a:p>
          <a:p>
            <a:r>
              <a:rPr lang="en-US" sz="16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www.nnl.co.uk</a:t>
            </a:r>
          </a:p>
          <a:p>
            <a:endParaRPr lang="en-US" sz="16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endParaRPr lang="en-US" sz="16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91468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5_Title Slide" userDrawn="1">
  <p:cSld name="15_Title Slide">
    <p:spTree>
      <p:nvGrpSpPr>
        <p:cNvPr id="1" name="Shape 14"/>
        <p:cNvGrpSpPr/>
        <p:nvPr/>
      </p:nvGrpSpPr>
      <p:grpSpPr>
        <a:xfrm>
          <a:off x="0" y="0"/>
          <a:ext cx="0" cy="0"/>
          <a:chOff x="0" y="0"/>
          <a:chExt cx="0" cy="0"/>
        </a:xfrm>
      </p:grpSpPr>
      <p:sp>
        <p:nvSpPr>
          <p:cNvPr id="15" name="Google Shape;15;p13"/>
          <p:cNvSpPr/>
          <p:nvPr/>
        </p:nvSpPr>
        <p:spPr>
          <a:xfrm>
            <a:off x="0" y="0"/>
            <a:ext cx="12192000" cy="6858000"/>
          </a:xfrm>
          <a:prstGeom prst="rect">
            <a:avLst/>
          </a:prstGeom>
          <a:solidFill>
            <a:schemeClr val="dk1"/>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16" name="Google Shape;16;p13"/>
          <p:cNvSpPr/>
          <p:nvPr/>
        </p:nvSpPr>
        <p:spPr>
          <a:xfrm>
            <a:off x="0" y="0"/>
            <a:ext cx="8765061" cy="6858000"/>
          </a:xfrm>
          <a:custGeom>
            <a:avLst/>
            <a:gdLst/>
            <a:ahLst/>
            <a:cxnLst/>
            <a:rect l="l" t="t" r="r" b="b"/>
            <a:pathLst>
              <a:path w="6573796" h="5143500" extrusionOk="0">
                <a:moveTo>
                  <a:pt x="0" y="0"/>
                </a:moveTo>
                <a:lnTo>
                  <a:pt x="5615528" y="0"/>
                </a:lnTo>
                <a:lnTo>
                  <a:pt x="5673434" y="63713"/>
                </a:lnTo>
                <a:cubicBezTo>
                  <a:pt x="6235909" y="745275"/>
                  <a:pt x="6573796" y="1619054"/>
                  <a:pt x="6573796" y="2571750"/>
                </a:cubicBezTo>
                <a:cubicBezTo>
                  <a:pt x="6573796" y="3524447"/>
                  <a:pt x="6235909" y="4398226"/>
                  <a:pt x="5673434" y="5079788"/>
                </a:cubicBezTo>
                <a:lnTo>
                  <a:pt x="5615528" y="5143500"/>
                </a:lnTo>
                <a:lnTo>
                  <a:pt x="0" y="5143500"/>
                </a:lnTo>
                <a:close/>
              </a:path>
            </a:pathLst>
          </a:custGeom>
          <a:solidFill>
            <a:schemeClr val="accent1"/>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17" name="Google Shape;17;p13"/>
          <p:cNvSpPr txBox="1">
            <a:spLocks noGrp="1"/>
          </p:cNvSpPr>
          <p:nvPr>
            <p:ph type="ctrTitle"/>
          </p:nvPr>
        </p:nvSpPr>
        <p:spPr>
          <a:xfrm>
            <a:off x="383115" y="357719"/>
            <a:ext cx="7586135" cy="364701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4000"/>
              <a:buFont typeface="Bitter"/>
              <a:buNone/>
              <a:defRPr sz="5333">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3"/>
          <p:cNvSpPr txBox="1">
            <a:spLocks noGrp="1"/>
          </p:cNvSpPr>
          <p:nvPr>
            <p:ph type="subTitle" idx="1"/>
          </p:nvPr>
        </p:nvSpPr>
        <p:spPr>
          <a:xfrm>
            <a:off x="383115" y="4315103"/>
            <a:ext cx="7586135" cy="2114876"/>
          </a:xfrm>
          <a:prstGeom prst="rect">
            <a:avLst/>
          </a:prstGeom>
          <a:noFill/>
          <a:ln>
            <a:noFill/>
          </a:ln>
        </p:spPr>
        <p:txBody>
          <a:bodyPr spcFirstLastPara="1" wrap="square" lIns="0" tIns="0" rIns="0" bIns="0" anchor="t" anchorCtr="0">
            <a:noAutofit/>
          </a:bodyPr>
          <a:lstStyle>
            <a:lvl1pPr marL="243411" lvl="0" indent="-232828" algn="l">
              <a:lnSpc>
                <a:spcPct val="90000"/>
              </a:lnSpc>
              <a:spcBef>
                <a:spcPts val="1000"/>
              </a:spcBef>
              <a:spcAft>
                <a:spcPts val="0"/>
              </a:spcAft>
              <a:buSzPts val="1800"/>
              <a:buNone/>
              <a:tabLst/>
              <a:defRPr sz="2400">
                <a:solidFill>
                  <a:schemeClr val="dk1"/>
                </a:solidFill>
              </a:defRPr>
            </a:lvl1pPr>
            <a:lvl2pPr lvl="1" algn="ctr">
              <a:lnSpc>
                <a:spcPct val="100000"/>
              </a:lnSpc>
              <a:spcBef>
                <a:spcPts val="500"/>
              </a:spcBef>
              <a:spcAft>
                <a:spcPts val="0"/>
              </a:spcAft>
              <a:buSzPts val="1500"/>
              <a:buNone/>
              <a:defRPr sz="2000"/>
            </a:lvl2pPr>
            <a:lvl3pPr lvl="2" algn="ctr">
              <a:lnSpc>
                <a:spcPct val="110000"/>
              </a:lnSpc>
              <a:spcBef>
                <a:spcPts val="500"/>
              </a:spcBef>
              <a:spcAft>
                <a:spcPts val="0"/>
              </a:spcAft>
              <a:buSzPts val="1350"/>
              <a:buNone/>
              <a:defRPr sz="1800"/>
            </a:lvl3pPr>
            <a:lvl4pPr lvl="3" algn="ctr">
              <a:lnSpc>
                <a:spcPct val="90000"/>
              </a:lnSpc>
              <a:spcBef>
                <a:spcPts val="900"/>
              </a:spcBef>
              <a:spcAft>
                <a:spcPts val="0"/>
              </a:spcAft>
              <a:buSzPts val="1200"/>
              <a:buNone/>
              <a:defRPr sz="1600"/>
            </a:lvl4pPr>
            <a:lvl5pPr lvl="4" algn="ctr">
              <a:lnSpc>
                <a:spcPct val="110000"/>
              </a:lnSpc>
              <a:spcBef>
                <a:spcPts val="500"/>
              </a:spcBef>
              <a:spcAft>
                <a:spcPts val="0"/>
              </a:spcAft>
              <a:buSzPts val="1200"/>
              <a:buNone/>
              <a:defRPr sz="1600"/>
            </a:lvl5pPr>
            <a:lvl6pPr lvl="5" algn="ctr">
              <a:lnSpc>
                <a:spcPct val="100000"/>
              </a:lnSpc>
              <a:spcBef>
                <a:spcPts val="500"/>
              </a:spcBef>
              <a:spcAft>
                <a:spcPts val="0"/>
              </a:spcAft>
              <a:buSzPts val="1200"/>
              <a:buNone/>
              <a:defRPr sz="1600"/>
            </a:lvl6pPr>
            <a:lvl7pPr lvl="6" algn="ctr">
              <a:lnSpc>
                <a:spcPct val="100000"/>
              </a:lnSpc>
              <a:spcBef>
                <a:spcPts val="500"/>
              </a:spcBef>
              <a:spcAft>
                <a:spcPts val="0"/>
              </a:spcAft>
              <a:buSzPts val="1200"/>
              <a:buNone/>
              <a:defRPr sz="1600"/>
            </a:lvl7pPr>
            <a:lvl8pPr lvl="7" algn="ctr">
              <a:lnSpc>
                <a:spcPct val="100000"/>
              </a:lnSpc>
              <a:spcBef>
                <a:spcPts val="400"/>
              </a:spcBef>
              <a:spcAft>
                <a:spcPts val="0"/>
              </a:spcAft>
              <a:buSzPts val="1200"/>
              <a:buNone/>
              <a:defRPr sz="1600"/>
            </a:lvl8pPr>
            <a:lvl9pPr lvl="8" algn="ctr">
              <a:lnSpc>
                <a:spcPct val="90000"/>
              </a:lnSpc>
              <a:spcBef>
                <a:spcPts val="500"/>
              </a:spcBef>
              <a:spcAft>
                <a:spcPts val="0"/>
              </a:spcAft>
              <a:buClr>
                <a:schemeClr val="dk1"/>
              </a:buClr>
              <a:buSzPts val="1200"/>
              <a:buNone/>
              <a:defRPr sz="1600"/>
            </a:lvl9pPr>
          </a:lstStyle>
          <a:p>
            <a:endParaRPr dirty="0"/>
          </a:p>
        </p:txBody>
      </p:sp>
      <p:pic>
        <p:nvPicPr>
          <p:cNvPr id="19" name="Google Shape;19;p13"/>
          <p:cNvPicPr preferRelativeResize="0"/>
          <p:nvPr/>
        </p:nvPicPr>
        <p:blipFill rotWithShape="1">
          <a:blip r:embed="rId2">
            <a:alphaModFix/>
          </a:blip>
          <a:srcRect/>
          <a:stretch/>
        </p:blipFill>
        <p:spPr>
          <a:xfrm>
            <a:off x="8905894" y="211464"/>
            <a:ext cx="3071156" cy="1083937"/>
          </a:xfrm>
          <a:prstGeom prst="rect">
            <a:avLst/>
          </a:prstGeom>
          <a:noFill/>
          <a:ln>
            <a:noFill/>
          </a:ln>
        </p:spPr>
      </p:pic>
      <p:sp>
        <p:nvSpPr>
          <p:cNvPr id="12" name="Picture Placeholder 11">
            <a:extLst>
              <a:ext uri="{FF2B5EF4-FFF2-40B4-BE49-F238E27FC236}">
                <a16:creationId xmlns:a16="http://schemas.microsoft.com/office/drawing/2014/main" id="{CE1DF153-FBA7-0847-947C-31F5177579BF}"/>
              </a:ext>
            </a:extLst>
          </p:cNvPr>
          <p:cNvSpPr>
            <a:spLocks noGrp="1"/>
          </p:cNvSpPr>
          <p:nvPr>
            <p:ph type="pic" sz="quarter" idx="11"/>
          </p:nvPr>
        </p:nvSpPr>
        <p:spPr>
          <a:xfrm>
            <a:off x="375861" y="4116339"/>
            <a:ext cx="5232000" cy="48000"/>
          </a:xfrm>
          <a:prstGeom prst="rect">
            <a:avLst/>
          </a:prstGeom>
          <a:solidFill>
            <a:schemeClr val="tx1"/>
          </a:solidFill>
        </p:spPr>
        <p:txBody>
          <a:bodyPr/>
          <a:lstStyle>
            <a:lvl1pPr>
              <a:defRPr sz="133" b="0">
                <a:solidFill>
                  <a:schemeClr val="accent1"/>
                </a:solidFill>
              </a:defRPr>
            </a:lvl1pPr>
          </a:lstStyle>
          <a:p>
            <a:endParaRPr lang="en-US" dirty="0"/>
          </a:p>
        </p:txBody>
      </p:sp>
      <p:sp>
        <p:nvSpPr>
          <p:cNvPr id="14" name="Text Placeholder 3">
            <a:extLst>
              <a:ext uri="{FF2B5EF4-FFF2-40B4-BE49-F238E27FC236}">
                <a16:creationId xmlns:a16="http://schemas.microsoft.com/office/drawing/2014/main" id="{BA5BA1CA-2A90-F145-B352-D7AD0352DB20}"/>
              </a:ext>
            </a:extLst>
          </p:cNvPr>
          <p:cNvSpPr>
            <a:spLocks noGrp="1"/>
          </p:cNvSpPr>
          <p:nvPr>
            <p:ph type="body" sz="quarter" idx="12" hasCustomPrompt="1"/>
          </p:nvPr>
        </p:nvSpPr>
        <p:spPr>
          <a:xfrm>
            <a:off x="266700" y="6433583"/>
            <a:ext cx="9200029" cy="383116"/>
          </a:xfrm>
          <a:prstGeom prst="rect">
            <a:avLst/>
          </a:prstGeom>
        </p:spPr>
        <p:txBody>
          <a:bodyPr/>
          <a:lstStyle>
            <a:lvl1pPr marL="122764" indent="0">
              <a:tabLst/>
              <a:defRPr sz="800">
                <a:solidFill>
                  <a:schemeClr val="tx1"/>
                </a:solidFill>
              </a:defRPr>
            </a:lvl1pPr>
          </a:lstStyle>
          <a:p>
            <a:r>
              <a:rPr lang="en-US" dirty="0"/>
              <a:t>Footer</a:t>
            </a:r>
          </a:p>
        </p:txBody>
      </p:sp>
    </p:spTree>
    <p:extLst>
      <p:ext uri="{BB962C8B-B14F-4D97-AF65-F5344CB8AC3E}">
        <p14:creationId xmlns:p14="http://schemas.microsoft.com/office/powerpoint/2010/main" val="4285776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5_Title Slide" preserve="1" userDrawn="1">
  <p:cSld name="15_Title Slide">
    <p:spTree>
      <p:nvGrpSpPr>
        <p:cNvPr id="1" name="Shape 14"/>
        <p:cNvGrpSpPr/>
        <p:nvPr/>
      </p:nvGrpSpPr>
      <p:grpSpPr>
        <a:xfrm>
          <a:off x="0" y="0"/>
          <a:ext cx="0" cy="0"/>
          <a:chOff x="0" y="0"/>
          <a:chExt cx="0" cy="0"/>
        </a:xfrm>
      </p:grpSpPr>
      <p:sp>
        <p:nvSpPr>
          <p:cNvPr id="15" name="Google Shape;15;p13"/>
          <p:cNvSpPr/>
          <p:nvPr/>
        </p:nvSpPr>
        <p:spPr>
          <a:xfrm>
            <a:off x="0" y="0"/>
            <a:ext cx="12192000" cy="6858000"/>
          </a:xfrm>
          <a:prstGeom prst="rect">
            <a:avLst/>
          </a:prstGeom>
          <a:solidFill>
            <a:schemeClr val="dk1"/>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16" name="Google Shape;16;p13"/>
          <p:cNvSpPr/>
          <p:nvPr/>
        </p:nvSpPr>
        <p:spPr>
          <a:xfrm>
            <a:off x="0" y="0"/>
            <a:ext cx="8765061" cy="6858000"/>
          </a:xfrm>
          <a:custGeom>
            <a:avLst/>
            <a:gdLst/>
            <a:ahLst/>
            <a:cxnLst/>
            <a:rect l="l" t="t" r="r" b="b"/>
            <a:pathLst>
              <a:path w="6573796" h="5143500" extrusionOk="0">
                <a:moveTo>
                  <a:pt x="0" y="0"/>
                </a:moveTo>
                <a:lnTo>
                  <a:pt x="5615528" y="0"/>
                </a:lnTo>
                <a:lnTo>
                  <a:pt x="5673434" y="63713"/>
                </a:lnTo>
                <a:cubicBezTo>
                  <a:pt x="6235909" y="745275"/>
                  <a:pt x="6573796" y="1619054"/>
                  <a:pt x="6573796" y="2571750"/>
                </a:cubicBezTo>
                <a:cubicBezTo>
                  <a:pt x="6573796" y="3524447"/>
                  <a:pt x="6235909" y="4398226"/>
                  <a:pt x="5673434" y="5079788"/>
                </a:cubicBezTo>
                <a:lnTo>
                  <a:pt x="5615528" y="5143500"/>
                </a:lnTo>
                <a:lnTo>
                  <a:pt x="0" y="5143500"/>
                </a:lnTo>
                <a:close/>
              </a:path>
            </a:pathLst>
          </a:custGeom>
          <a:solidFill>
            <a:schemeClr val="accent1"/>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17" name="Google Shape;17;p13"/>
          <p:cNvSpPr txBox="1">
            <a:spLocks noGrp="1"/>
          </p:cNvSpPr>
          <p:nvPr>
            <p:ph type="ctrTitle"/>
          </p:nvPr>
        </p:nvSpPr>
        <p:spPr>
          <a:xfrm>
            <a:off x="383115" y="357719"/>
            <a:ext cx="7586135" cy="364701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4000"/>
              <a:buFont typeface="Bitter"/>
              <a:buNone/>
              <a:defRPr sz="44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8" name="Google Shape;18;p13"/>
          <p:cNvSpPr txBox="1">
            <a:spLocks noGrp="1"/>
          </p:cNvSpPr>
          <p:nvPr>
            <p:ph type="subTitle" idx="1"/>
          </p:nvPr>
        </p:nvSpPr>
        <p:spPr>
          <a:xfrm>
            <a:off x="383115" y="4315103"/>
            <a:ext cx="7586135" cy="2114876"/>
          </a:xfrm>
          <a:prstGeom prst="rect">
            <a:avLst/>
          </a:prstGeom>
          <a:noFill/>
          <a:ln>
            <a:noFill/>
          </a:ln>
        </p:spPr>
        <p:txBody>
          <a:bodyPr spcFirstLastPara="1" wrap="square" lIns="0" tIns="0" rIns="0" bIns="0" anchor="t" anchorCtr="0">
            <a:noAutofit/>
          </a:bodyPr>
          <a:lstStyle>
            <a:lvl1pPr marL="243411" lvl="0" indent="-232828" algn="l">
              <a:lnSpc>
                <a:spcPct val="90000"/>
              </a:lnSpc>
              <a:spcBef>
                <a:spcPts val="1000"/>
              </a:spcBef>
              <a:spcAft>
                <a:spcPts val="0"/>
              </a:spcAft>
              <a:buSzPts val="1800"/>
              <a:buNone/>
              <a:tabLst/>
              <a:defRPr sz="2400">
                <a:solidFill>
                  <a:schemeClr val="dk1"/>
                </a:solidFill>
              </a:defRPr>
            </a:lvl1pPr>
            <a:lvl2pPr lvl="1" algn="ctr">
              <a:lnSpc>
                <a:spcPct val="100000"/>
              </a:lnSpc>
              <a:spcBef>
                <a:spcPts val="500"/>
              </a:spcBef>
              <a:spcAft>
                <a:spcPts val="0"/>
              </a:spcAft>
              <a:buSzPts val="1500"/>
              <a:buNone/>
              <a:defRPr sz="2000"/>
            </a:lvl2pPr>
            <a:lvl3pPr lvl="2" algn="ctr">
              <a:lnSpc>
                <a:spcPct val="110000"/>
              </a:lnSpc>
              <a:spcBef>
                <a:spcPts val="500"/>
              </a:spcBef>
              <a:spcAft>
                <a:spcPts val="0"/>
              </a:spcAft>
              <a:buSzPts val="1350"/>
              <a:buNone/>
              <a:defRPr sz="1800"/>
            </a:lvl3pPr>
            <a:lvl4pPr lvl="3" algn="ctr">
              <a:lnSpc>
                <a:spcPct val="90000"/>
              </a:lnSpc>
              <a:spcBef>
                <a:spcPts val="900"/>
              </a:spcBef>
              <a:spcAft>
                <a:spcPts val="0"/>
              </a:spcAft>
              <a:buSzPts val="1200"/>
              <a:buNone/>
              <a:defRPr sz="1600"/>
            </a:lvl4pPr>
            <a:lvl5pPr lvl="4" algn="ctr">
              <a:lnSpc>
                <a:spcPct val="110000"/>
              </a:lnSpc>
              <a:spcBef>
                <a:spcPts val="500"/>
              </a:spcBef>
              <a:spcAft>
                <a:spcPts val="0"/>
              </a:spcAft>
              <a:buSzPts val="1200"/>
              <a:buNone/>
              <a:defRPr sz="1600"/>
            </a:lvl5pPr>
            <a:lvl6pPr lvl="5" algn="ctr">
              <a:lnSpc>
                <a:spcPct val="100000"/>
              </a:lnSpc>
              <a:spcBef>
                <a:spcPts val="500"/>
              </a:spcBef>
              <a:spcAft>
                <a:spcPts val="0"/>
              </a:spcAft>
              <a:buSzPts val="1200"/>
              <a:buNone/>
              <a:defRPr sz="1600"/>
            </a:lvl6pPr>
            <a:lvl7pPr lvl="6" algn="ctr">
              <a:lnSpc>
                <a:spcPct val="100000"/>
              </a:lnSpc>
              <a:spcBef>
                <a:spcPts val="500"/>
              </a:spcBef>
              <a:spcAft>
                <a:spcPts val="0"/>
              </a:spcAft>
              <a:buSzPts val="1200"/>
              <a:buNone/>
              <a:defRPr sz="1600"/>
            </a:lvl7pPr>
            <a:lvl8pPr lvl="7" algn="ctr">
              <a:lnSpc>
                <a:spcPct val="100000"/>
              </a:lnSpc>
              <a:spcBef>
                <a:spcPts val="400"/>
              </a:spcBef>
              <a:spcAft>
                <a:spcPts val="0"/>
              </a:spcAft>
              <a:buSzPts val="1200"/>
              <a:buNone/>
              <a:defRPr sz="1600"/>
            </a:lvl8pPr>
            <a:lvl9pPr lvl="8" algn="ctr">
              <a:lnSpc>
                <a:spcPct val="90000"/>
              </a:lnSpc>
              <a:spcBef>
                <a:spcPts val="500"/>
              </a:spcBef>
              <a:spcAft>
                <a:spcPts val="0"/>
              </a:spcAft>
              <a:buClr>
                <a:schemeClr val="dk1"/>
              </a:buClr>
              <a:buSzPts val="1200"/>
              <a:buNone/>
              <a:defRPr sz="1600"/>
            </a:lvl9pPr>
          </a:lstStyle>
          <a:p>
            <a:endParaRPr dirty="0"/>
          </a:p>
        </p:txBody>
      </p:sp>
      <p:pic>
        <p:nvPicPr>
          <p:cNvPr id="19" name="Google Shape;19;p13"/>
          <p:cNvPicPr preferRelativeResize="0"/>
          <p:nvPr/>
        </p:nvPicPr>
        <p:blipFill rotWithShape="1">
          <a:blip r:embed="rId2">
            <a:alphaModFix/>
          </a:blip>
          <a:srcRect/>
          <a:stretch/>
        </p:blipFill>
        <p:spPr>
          <a:xfrm>
            <a:off x="8905894" y="211464"/>
            <a:ext cx="3071156" cy="1083937"/>
          </a:xfrm>
          <a:prstGeom prst="rect">
            <a:avLst/>
          </a:prstGeom>
          <a:noFill/>
          <a:ln>
            <a:noFill/>
          </a:ln>
        </p:spPr>
      </p:pic>
      <p:sp>
        <p:nvSpPr>
          <p:cNvPr id="12" name="Picture Placeholder 11">
            <a:extLst>
              <a:ext uri="{FF2B5EF4-FFF2-40B4-BE49-F238E27FC236}">
                <a16:creationId xmlns:a16="http://schemas.microsoft.com/office/drawing/2014/main" id="{CE1DF153-FBA7-0847-947C-31F5177579BF}"/>
              </a:ext>
            </a:extLst>
          </p:cNvPr>
          <p:cNvSpPr>
            <a:spLocks noGrp="1"/>
          </p:cNvSpPr>
          <p:nvPr>
            <p:ph type="pic" sz="quarter" idx="11"/>
          </p:nvPr>
        </p:nvSpPr>
        <p:spPr>
          <a:xfrm>
            <a:off x="375861" y="4116339"/>
            <a:ext cx="5232000" cy="48000"/>
          </a:xfrm>
          <a:prstGeom prst="rect">
            <a:avLst/>
          </a:prstGeom>
          <a:solidFill>
            <a:schemeClr val="tx1"/>
          </a:solidFill>
        </p:spPr>
        <p:txBody>
          <a:bodyPr/>
          <a:lstStyle>
            <a:lvl1pPr>
              <a:defRPr sz="133" b="0">
                <a:solidFill>
                  <a:schemeClr val="accent1"/>
                </a:solidFill>
              </a:defRPr>
            </a:lvl1pPr>
          </a:lstStyle>
          <a:p>
            <a:endParaRPr lang="en-US" dirty="0"/>
          </a:p>
        </p:txBody>
      </p:sp>
      <p:sp>
        <p:nvSpPr>
          <p:cNvPr id="14" name="Text Placeholder 3">
            <a:extLst>
              <a:ext uri="{FF2B5EF4-FFF2-40B4-BE49-F238E27FC236}">
                <a16:creationId xmlns:a16="http://schemas.microsoft.com/office/drawing/2014/main" id="{BA5BA1CA-2A90-F145-B352-D7AD0352DB20}"/>
              </a:ext>
            </a:extLst>
          </p:cNvPr>
          <p:cNvSpPr>
            <a:spLocks noGrp="1"/>
          </p:cNvSpPr>
          <p:nvPr>
            <p:ph type="body" sz="quarter" idx="12" hasCustomPrompt="1"/>
          </p:nvPr>
        </p:nvSpPr>
        <p:spPr>
          <a:xfrm>
            <a:off x="191544" y="6458635"/>
            <a:ext cx="5400000" cy="360000"/>
          </a:xfrm>
          <a:prstGeom prst="rect">
            <a:avLst/>
          </a:prstGeom>
        </p:spPr>
        <p:txBody>
          <a:bodyPr>
            <a:noAutofit/>
          </a:bodyPr>
          <a:lstStyle>
            <a:lvl1pPr marL="122764" indent="0">
              <a:tabLst/>
              <a:defRPr sz="800">
                <a:solidFill>
                  <a:schemeClr val="tx1"/>
                </a:solidFill>
              </a:defRPr>
            </a:lvl1pPr>
          </a:lstStyle>
          <a:p>
            <a:r>
              <a:rPr lang="en-US" dirty="0"/>
              <a:t>Footer</a:t>
            </a:r>
          </a:p>
        </p:txBody>
      </p:sp>
      <p:sp>
        <p:nvSpPr>
          <p:cNvPr id="2" name="Text Placeholder 3">
            <a:extLst>
              <a:ext uri="{FF2B5EF4-FFF2-40B4-BE49-F238E27FC236}">
                <a16:creationId xmlns:a16="http://schemas.microsoft.com/office/drawing/2014/main" id="{3B636DB4-3BA3-3362-EAF4-C5F5D17BB762}"/>
              </a:ext>
            </a:extLst>
          </p:cNvPr>
          <p:cNvSpPr>
            <a:spLocks noGrp="1"/>
          </p:cNvSpPr>
          <p:nvPr>
            <p:ph type="body" sz="quarter" idx="13" hasCustomPrompt="1"/>
          </p:nvPr>
        </p:nvSpPr>
        <p:spPr>
          <a:xfrm>
            <a:off x="9569884" y="6458635"/>
            <a:ext cx="2308535" cy="360000"/>
          </a:xfrm>
          <a:prstGeom prst="rect">
            <a:avLst/>
          </a:prstGeom>
        </p:spPr>
        <p:txBody>
          <a:bodyPr>
            <a:noAutofit/>
          </a:bodyPr>
          <a:lstStyle>
            <a:lvl1pPr marL="122764" indent="0" algn="r">
              <a:tabLst/>
              <a:defRPr sz="800">
                <a:solidFill>
                  <a:srgbClr val="FFFFFF"/>
                </a:solidFill>
              </a:defRPr>
            </a:lvl1pPr>
          </a:lstStyle>
          <a:p>
            <a:r>
              <a:rPr lang="en-US" dirty="0"/>
              <a:t>National Nuclear Laboratory  </a:t>
            </a:r>
            <a:fld id="{A823DF78-7A32-4943-8F69-202A54CF58E6}" type="slidenum">
              <a:rPr lang="en-US" smtClean="0"/>
              <a:t>‹#›</a:t>
            </a:fld>
            <a:endParaRPr lang="en-US" dirty="0"/>
          </a:p>
        </p:txBody>
      </p:sp>
    </p:spTree>
    <p:extLst>
      <p:ext uri="{BB962C8B-B14F-4D97-AF65-F5344CB8AC3E}">
        <p14:creationId xmlns:p14="http://schemas.microsoft.com/office/powerpoint/2010/main" val="1480443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2.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383117" y="368320"/>
            <a:ext cx="11425767" cy="1140864"/>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2400"/>
              <a:buFont typeface="Bitter"/>
              <a:buNone/>
              <a:defRPr sz="2400" b="1" i="0" u="none" strike="noStrike" cap="none">
                <a:solidFill>
                  <a:schemeClr val="dk1"/>
                </a:solidFill>
                <a:latin typeface="Bitter"/>
                <a:ea typeface="Bitter"/>
                <a:cs typeface="Bitter"/>
                <a:sym typeface="Bitte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3" name="Google Shape;13;p12"/>
          <p:cNvSpPr txBox="1"/>
          <p:nvPr/>
        </p:nvSpPr>
        <p:spPr>
          <a:xfrm>
            <a:off x="8064500" y="6572065"/>
            <a:ext cx="3744381" cy="191201"/>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GB" sz="800" b="1" i="0" u="none" strike="noStrike" cap="none">
                <a:solidFill>
                  <a:schemeClr val="dk1"/>
                </a:solidFill>
                <a:latin typeface="Open Sans"/>
                <a:ea typeface="Open Sans"/>
                <a:cs typeface="Open Sans"/>
                <a:sym typeface="Open Sans"/>
              </a:rPr>
              <a:pPr marL="0" marR="0" lvl="0" indent="0" algn="r" rtl="0">
                <a:spcBef>
                  <a:spcPts val="0"/>
                </a:spcBef>
                <a:spcAft>
                  <a:spcPts val="0"/>
                </a:spcAft>
                <a:buNone/>
              </a:pPr>
              <a:t>‹#›</a:t>
            </a:fld>
            <a:endParaRPr sz="800" b="1" i="0" u="none" strike="noStrike" cap="none" dirty="0">
              <a:solidFill>
                <a:schemeClr val="dk1"/>
              </a:solidFill>
              <a:latin typeface="Open Sans"/>
              <a:ea typeface="Open Sans"/>
              <a:cs typeface="Open Sans"/>
              <a:sym typeface="Open Sans"/>
            </a:endParaRPr>
          </a:p>
        </p:txBody>
      </p:sp>
      <p:sp>
        <p:nvSpPr>
          <p:cNvPr id="2" name="Footer Placeholder 1">
            <a:extLst>
              <a:ext uri="{FF2B5EF4-FFF2-40B4-BE49-F238E27FC236}">
                <a16:creationId xmlns:a16="http://schemas.microsoft.com/office/drawing/2014/main" id="{A58178F3-9EB5-7B49-BC5F-3EAB17A3B94D}"/>
              </a:ext>
            </a:extLst>
          </p:cNvPr>
          <p:cNvSpPr>
            <a:spLocks noGrp="1"/>
          </p:cNvSpPr>
          <p:nvPr>
            <p:ph type="ftr" sz="quarter" idx="3"/>
          </p:nvPr>
        </p:nvSpPr>
        <p:spPr>
          <a:xfrm>
            <a:off x="266207" y="6500282"/>
            <a:ext cx="9346716" cy="366183"/>
          </a:xfrm>
          <a:prstGeom prst="rect">
            <a:avLst/>
          </a:prstGeom>
        </p:spPr>
        <p:txBody>
          <a:bodyPr vert="horz" lIns="91440" tIns="45720" rIns="91440" bIns="45720" rtlCol="0" anchor="t" anchorCtr="0"/>
          <a:lstStyle>
            <a:lvl1pPr algn="l">
              <a:defRPr sz="80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Footer</a:t>
            </a:r>
          </a:p>
        </p:txBody>
      </p:sp>
      <p:sp>
        <p:nvSpPr>
          <p:cNvPr id="3" name="Text Placeholder 2">
            <a:extLst>
              <a:ext uri="{FF2B5EF4-FFF2-40B4-BE49-F238E27FC236}">
                <a16:creationId xmlns:a16="http://schemas.microsoft.com/office/drawing/2014/main" id="{545EF4C2-7325-2C48-817E-15EEE2750112}"/>
              </a:ext>
            </a:extLst>
          </p:cNvPr>
          <p:cNvSpPr>
            <a:spLocks noGrp="1"/>
          </p:cNvSpPr>
          <p:nvPr>
            <p:ph type="body" idx="1"/>
          </p:nvPr>
        </p:nvSpPr>
        <p:spPr>
          <a:xfrm>
            <a:off x="383116" y="1715848"/>
            <a:ext cx="10515600" cy="4349749"/>
          </a:xfrm>
          <a:prstGeom prst="rect">
            <a:avLst/>
          </a:prstGeom>
        </p:spPr>
        <p:txBody>
          <a:bodyPr vert="horz" lIns="91440" tIns="45720" rIns="91440" bIns="45720" rtlCol="0">
            <a:normAutofit/>
          </a:bodyPr>
          <a:lstStyle/>
          <a:p>
            <a:pPr lvl="0"/>
            <a:r>
              <a:rPr lang="en-GB" dirty="0"/>
              <a:t>Click to edit Master text styles</a:t>
            </a:r>
          </a:p>
        </p:txBody>
      </p:sp>
      <p:sp>
        <p:nvSpPr>
          <p:cNvPr id="7" name="Footer Placeholder 1">
            <a:extLst>
              <a:ext uri="{FF2B5EF4-FFF2-40B4-BE49-F238E27FC236}">
                <a16:creationId xmlns:a16="http://schemas.microsoft.com/office/drawing/2014/main" id="{D0DF82AD-A3BA-474A-BE75-FC0C0712FEBE}"/>
              </a:ext>
            </a:extLst>
          </p:cNvPr>
          <p:cNvSpPr txBox="1">
            <a:spLocks/>
          </p:cNvSpPr>
          <p:nvPr userDrawn="1"/>
        </p:nvSpPr>
        <p:spPr>
          <a:xfrm>
            <a:off x="9612923" y="6506144"/>
            <a:ext cx="1888500" cy="366183"/>
          </a:xfrm>
          <a:prstGeom prst="rect">
            <a:avLst/>
          </a:prstGeom>
        </p:spPr>
        <p:txBody>
          <a:bodyPr vert="horz" lIns="91440" tIns="45720" rIns="91440" bIns="45720" rtlCol="0"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Open Sans"/>
              <a:defRPr sz="800" b="1" i="0" u="none" strike="noStrike" cap="none">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a:defRPr>
            </a:lvl1pPr>
            <a:lvl2pPr marR="0" lvl="1"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2pPr>
            <a:lvl3pPr marR="0" lvl="2"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3pPr>
            <a:lvl4pPr marR="0" lvl="3"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4pPr>
            <a:lvl5pPr marR="0" lvl="4"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5pPr>
            <a:lvl6pPr marR="0" lvl="5"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6pPr>
            <a:lvl7pPr marR="0" lvl="6"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7pPr>
            <a:lvl8pPr marR="0" lvl="7"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8pPr>
            <a:lvl9pPr marR="0" lvl="8"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9pPr>
          </a:lstStyle>
          <a:p>
            <a:pPr algn="r"/>
            <a:r>
              <a:rPr lang="en-US" dirty="0"/>
              <a:t>National Nuclear Laboratory</a:t>
            </a:r>
          </a:p>
        </p:txBody>
      </p:sp>
    </p:spTree>
  </p:cSld>
  <p:clrMap bg1="lt1" tx1="dk1" bg2="dk2" tx2="lt2" accent1="accent1" accent2="accent2" accent3="accent3" accent4="accent4" accent5="accent5" accent6="accent6" hlink="hlink" folHlink="folHlink"/>
  <p:sldLayoutIdLst>
    <p:sldLayoutId id="2147483668" r:id="rId1"/>
    <p:sldLayoutId id="2147483674" r:id="rId2"/>
    <p:sldLayoutId id="2147483673" r:id="rId3"/>
    <p:sldLayoutId id="2147483670" r:id="rId4"/>
    <p:sldLayoutId id="2147483671" r:id="rId5"/>
    <p:sldLayoutId id="2147483675" r:id="rId6"/>
    <p:sldLayoutId id="2147483672" r:id="rId7"/>
    <p:sldLayoutId id="214748367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1pPr>
      <a:lvl2pPr marR="0" lvl="1"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2pPr>
      <a:lvl3pPr marR="0" lvl="2"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3pPr>
      <a:lvl4pPr marR="0" lvl="3"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4pPr>
      <a:lvl5pPr marR="0" lvl="4"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5pPr>
      <a:lvl6pPr marR="0" lvl="5"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6pPr>
      <a:lvl7pPr marR="0" lvl="6"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7pPr>
      <a:lvl8pPr marR="0" lvl="7"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8pPr>
      <a:lvl9pPr marR="0" lvl="8"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9pPr>
    </p:titleStyle>
    <p:bodyStyle>
      <a:defPPr marR="0" lvl="0" algn="l" rtl="0">
        <a:lnSpc>
          <a:spcPct val="100000"/>
        </a:lnSpc>
        <a:spcBef>
          <a:spcPts val="0"/>
        </a:spcBef>
        <a:spcAft>
          <a:spcPts val="0"/>
        </a:spcAft>
      </a:defPPr>
      <a:lvl1pPr marL="243411" marR="0" lvl="0" indent="0" algn="l" rtl="0">
        <a:lnSpc>
          <a:spcPct val="100000"/>
        </a:lnSpc>
        <a:spcBef>
          <a:spcPts val="0"/>
        </a:spcBef>
        <a:spcAft>
          <a:spcPts val="0"/>
        </a:spcAft>
        <a:buClr>
          <a:schemeClr val="accent1"/>
        </a:buClr>
        <a:buFont typeface="Arial" panose="020B0604020202020204" pitchFamily="34" charset="0"/>
        <a:buNone/>
        <a:tabLst/>
        <a:defRPr sz="2400" b="1" i="0" u="none" strike="noStrike" cap="none">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a:defRPr>
      </a:lvl1pPr>
      <a:lvl2pPr marR="0" lvl="1"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2pPr>
      <a:lvl3pPr marR="0" lvl="2"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3pPr>
      <a:lvl4pPr marR="0" lvl="3"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4pPr>
      <a:lvl5pPr marR="0" lvl="4"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5pPr>
      <a:lvl6pPr marR="0" lvl="5"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6pPr>
      <a:lvl7pPr marR="0" lvl="6"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7pPr>
      <a:lvl8pPr marR="0" lvl="7"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8pPr>
      <a:lvl9pPr marR="0" lvl="8"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1pPr>
      <a:lvl2pPr marR="0" lvl="1"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2pPr>
      <a:lvl3pPr marR="0" lvl="2"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3pPr>
      <a:lvl4pPr marR="0" lvl="3"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4pPr>
      <a:lvl5pPr marR="0" lvl="4"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5pPr>
      <a:lvl6pPr marR="0" lvl="5"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6pPr>
      <a:lvl7pPr marR="0" lvl="6"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7pPr>
      <a:lvl8pPr marR="0" lvl="7"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8pPr>
      <a:lvl9pPr marR="0" lvl="8"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9pPr>
    </p:otherStyle>
  </p:txStyles>
  <p:extLst>
    <p:ext uri="{27BBF7A9-308A-43DC-89C8-2F10F3537804}">
      <p15:sldGuideLst xmlns:p15="http://schemas.microsoft.com/office/powerpoint/2012/main">
        <p15:guide id="1" orient="horz" pos="3369" userDrawn="1">
          <p15:clr>
            <a:srgbClr val="F26B43"/>
          </p15:clr>
        </p15:guide>
        <p15:guide id="2" pos="3871" userDrawn="1">
          <p15:clr>
            <a:srgbClr val="F26B43"/>
          </p15:clr>
        </p15:guide>
        <p15:guide id="3" pos="241" userDrawn="1">
          <p15:clr>
            <a:srgbClr val="F26B43"/>
          </p15:clr>
        </p15:guide>
        <p15:guide id="4" pos="3809" userDrawn="1">
          <p15:clr>
            <a:srgbClr val="F26B43"/>
          </p15:clr>
        </p15:guide>
        <p15:guide id="5" pos="5020" userDrawn="1">
          <p15:clr>
            <a:srgbClr val="F26B43"/>
          </p15:clr>
        </p15:guide>
        <p15:guide id="6" pos="5080" userDrawn="1">
          <p15:clr>
            <a:srgbClr val="F26B43"/>
          </p15:clr>
        </p15:guide>
        <p15:guide id="7" orient="horz" pos="1797" userDrawn="1">
          <p15:clr>
            <a:srgbClr val="F26B43"/>
          </p15:clr>
        </p15:guide>
        <p15:guide id="8" pos="6229" userDrawn="1">
          <p15:clr>
            <a:srgbClr val="F26B43"/>
          </p15:clr>
        </p15:guide>
        <p15:guide id="9" pos="6289" userDrawn="1">
          <p15:clr>
            <a:srgbClr val="F26B43"/>
          </p15:clr>
        </p15:guide>
        <p15:guide id="10" pos="7439" userDrawn="1">
          <p15:clr>
            <a:srgbClr val="F26B43"/>
          </p15:clr>
        </p15:guide>
        <p15:guide id="11" pos="2660" userDrawn="1">
          <p15:clr>
            <a:srgbClr val="F26B43"/>
          </p15:clr>
        </p15:guide>
        <p15:guide id="12" pos="2600" userDrawn="1">
          <p15:clr>
            <a:srgbClr val="F26B43"/>
          </p15:clr>
        </p15:guide>
        <p15:guide id="13" pos="1451" userDrawn="1">
          <p15:clr>
            <a:srgbClr val="F26B43"/>
          </p15:clr>
        </p15:guide>
        <p15:guide id="14" pos="1391" userDrawn="1">
          <p15:clr>
            <a:srgbClr val="F26B43"/>
          </p15:clr>
        </p15:guide>
        <p15:guide id="15" orient="horz" pos="2523" userDrawn="1">
          <p15:clr>
            <a:srgbClr val="F26B43"/>
          </p15:clr>
        </p15:guide>
        <p15:guide id="16" orient="horz" pos="1736" userDrawn="1">
          <p15:clr>
            <a:srgbClr val="F26B43"/>
          </p15:clr>
        </p15:guide>
        <p15:guide id="17" orient="horz" pos="1011" userDrawn="1">
          <p15:clr>
            <a:srgbClr val="F26B43"/>
          </p15:clr>
        </p15:guide>
        <p15:guide id="18" orient="horz" pos="2584" userDrawn="1">
          <p15:clr>
            <a:srgbClr val="F26B43"/>
          </p15:clr>
        </p15:guide>
        <p15:guide id="19" orient="horz" pos="3309" userDrawn="1">
          <p15:clr>
            <a:srgbClr val="F26B43"/>
          </p15:clr>
        </p15:guide>
        <p15:guide id="20" orient="horz" pos="951" userDrawn="1">
          <p15:clr>
            <a:srgbClr val="F26B43"/>
          </p15:clr>
        </p15:guide>
        <p15:guide id="21" orient="horz" pos="225" userDrawn="1">
          <p15:clr>
            <a:srgbClr val="F26B43"/>
          </p15:clr>
        </p15:guide>
        <p15:guide id="22" orient="horz" pos="40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383117" y="368320"/>
            <a:ext cx="11425767" cy="1140864"/>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2400"/>
              <a:buFont typeface="Bitter"/>
              <a:buNone/>
              <a:defRPr sz="2400" b="1" i="0" u="none" strike="noStrike" cap="none">
                <a:solidFill>
                  <a:schemeClr val="dk1"/>
                </a:solidFill>
                <a:latin typeface="Bitter"/>
                <a:ea typeface="Bitter"/>
                <a:cs typeface="Bitter"/>
                <a:sym typeface="Bitte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3" name="Text Placeholder 2">
            <a:extLst>
              <a:ext uri="{FF2B5EF4-FFF2-40B4-BE49-F238E27FC236}">
                <a16:creationId xmlns:a16="http://schemas.microsoft.com/office/drawing/2014/main" id="{545EF4C2-7325-2C48-817E-15EEE2750112}"/>
              </a:ext>
            </a:extLst>
          </p:cNvPr>
          <p:cNvSpPr>
            <a:spLocks noGrp="1"/>
          </p:cNvSpPr>
          <p:nvPr>
            <p:ph type="body" idx="1"/>
          </p:nvPr>
        </p:nvSpPr>
        <p:spPr>
          <a:xfrm>
            <a:off x="383116" y="1715848"/>
            <a:ext cx="10515600" cy="4349749"/>
          </a:xfrm>
          <a:prstGeom prst="rect">
            <a:avLst/>
          </a:prstGeom>
        </p:spPr>
        <p:txBody>
          <a:bodyPr vert="horz" lIns="91440" tIns="45720" rIns="91440" bIns="45720" rtlCol="0">
            <a:normAutofit/>
          </a:bodyPr>
          <a:lstStyle/>
          <a:p>
            <a:pPr lvl="0"/>
            <a:r>
              <a:rPr lang="en-GB" dirty="0"/>
              <a:t>Click to edit Master text styles</a:t>
            </a:r>
          </a:p>
        </p:txBody>
      </p:sp>
      <p:pic>
        <p:nvPicPr>
          <p:cNvPr id="5" name="Picture 4">
            <a:extLst>
              <a:ext uri="{FF2B5EF4-FFF2-40B4-BE49-F238E27FC236}">
                <a16:creationId xmlns:a16="http://schemas.microsoft.com/office/drawing/2014/main" id="{6196976C-704E-A728-39AA-C7FF4132C00B}"/>
              </a:ext>
            </a:extLst>
          </p:cNvPr>
          <p:cNvPicPr>
            <a:picLocks noChangeAspect="1"/>
          </p:cNvPicPr>
          <p:nvPr userDrawn="1"/>
        </p:nvPicPr>
        <p:blipFill rotWithShape="1">
          <a:blip r:embed="rId12"/>
          <a:srcRect l="11688" t="26265" r="11879" b="25733"/>
          <a:stretch/>
        </p:blipFill>
        <p:spPr>
          <a:xfrm>
            <a:off x="9945666" y="359564"/>
            <a:ext cx="1800587" cy="506266"/>
          </a:xfrm>
          <a:prstGeom prst="rect">
            <a:avLst/>
          </a:prstGeom>
        </p:spPr>
      </p:pic>
    </p:spTree>
    <p:extLst>
      <p:ext uri="{BB962C8B-B14F-4D97-AF65-F5344CB8AC3E}">
        <p14:creationId xmlns:p14="http://schemas.microsoft.com/office/powerpoint/2010/main" val="467949050"/>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Open Sans"/>
        <a:defRPr sz="2800" b="0" i="0" u="none" strike="noStrike" cap="none">
          <a:solidFill>
            <a:srgbClr val="000000"/>
          </a:solidFill>
          <a:latin typeface="Open Sans"/>
          <a:ea typeface="Open Sans"/>
          <a:cs typeface="Open Sans"/>
          <a:sym typeface="Open Sans"/>
        </a:defRPr>
      </a:lvl1pPr>
      <a:lvl2pPr marR="0" lvl="1"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2pPr>
      <a:lvl3pPr marR="0" lvl="2"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3pPr>
      <a:lvl4pPr marR="0" lvl="3"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4pPr>
      <a:lvl5pPr marR="0" lvl="4"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5pPr>
      <a:lvl6pPr marR="0" lvl="5"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6pPr>
      <a:lvl7pPr marR="0" lvl="6"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7pPr>
      <a:lvl8pPr marR="0" lvl="7"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8pPr>
      <a:lvl9pPr marR="0" lvl="8"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9pPr>
    </p:titleStyle>
    <p:bodyStyle>
      <a:defPPr marR="0" lvl="0" algn="l" rtl="0">
        <a:lnSpc>
          <a:spcPct val="100000"/>
        </a:lnSpc>
        <a:spcBef>
          <a:spcPts val="0"/>
        </a:spcBef>
        <a:spcAft>
          <a:spcPts val="0"/>
        </a:spcAft>
      </a:defPPr>
      <a:lvl1pPr marL="243411" marR="0" lvl="0" indent="0" algn="l" rtl="0">
        <a:lnSpc>
          <a:spcPct val="100000"/>
        </a:lnSpc>
        <a:spcBef>
          <a:spcPts val="0"/>
        </a:spcBef>
        <a:spcAft>
          <a:spcPts val="0"/>
        </a:spcAft>
        <a:buClr>
          <a:schemeClr val="accent1"/>
        </a:buClr>
        <a:buFont typeface="Arial" panose="020B0604020202020204" pitchFamily="34" charset="0"/>
        <a:buNone/>
        <a:tabLst/>
        <a:defRPr sz="2400" b="1" i="0" u="none" strike="noStrike" cap="none">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a:defRPr>
      </a:lvl1pPr>
      <a:lvl2pPr marR="0" lvl="1"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2pPr>
      <a:lvl3pPr marR="0" lvl="2"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3pPr>
      <a:lvl4pPr marR="0" lvl="3"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4pPr>
      <a:lvl5pPr marR="0" lvl="4"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5pPr>
      <a:lvl6pPr marR="0" lvl="5"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6pPr>
      <a:lvl7pPr marR="0" lvl="6"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7pPr>
      <a:lvl8pPr marR="0" lvl="7"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8pPr>
      <a:lvl9pPr marR="0" lvl="8"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1pPr>
      <a:lvl2pPr marR="0" lvl="1"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2pPr>
      <a:lvl3pPr marR="0" lvl="2"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3pPr>
      <a:lvl4pPr marR="0" lvl="3"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4pPr>
      <a:lvl5pPr marR="0" lvl="4"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5pPr>
      <a:lvl6pPr marR="0" lvl="5"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6pPr>
      <a:lvl7pPr marR="0" lvl="6"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7pPr>
      <a:lvl8pPr marR="0" lvl="7"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8pPr>
      <a:lvl9pPr marR="0" lvl="8"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9pPr>
    </p:otherStyle>
  </p:txStyles>
  <p:extLst>
    <p:ext uri="{27BBF7A9-308A-43DC-89C8-2F10F3537804}">
      <p15:sldGuideLst xmlns:p15="http://schemas.microsoft.com/office/powerpoint/2012/main">
        <p15:guide id="1" orient="horz" pos="3369">
          <p15:clr>
            <a:srgbClr val="F26B43"/>
          </p15:clr>
        </p15:guide>
        <p15:guide id="2" pos="3871">
          <p15:clr>
            <a:srgbClr val="F26B43"/>
          </p15:clr>
        </p15:guide>
        <p15:guide id="3" pos="241">
          <p15:clr>
            <a:srgbClr val="F26B43"/>
          </p15:clr>
        </p15:guide>
        <p15:guide id="4" pos="3809">
          <p15:clr>
            <a:srgbClr val="F26B43"/>
          </p15:clr>
        </p15:guide>
        <p15:guide id="5" pos="5020">
          <p15:clr>
            <a:srgbClr val="F26B43"/>
          </p15:clr>
        </p15:guide>
        <p15:guide id="6" pos="5080">
          <p15:clr>
            <a:srgbClr val="F26B43"/>
          </p15:clr>
        </p15:guide>
        <p15:guide id="7" orient="horz" pos="1797">
          <p15:clr>
            <a:srgbClr val="F26B43"/>
          </p15:clr>
        </p15:guide>
        <p15:guide id="8" pos="6229">
          <p15:clr>
            <a:srgbClr val="F26B43"/>
          </p15:clr>
        </p15:guide>
        <p15:guide id="9" pos="6289">
          <p15:clr>
            <a:srgbClr val="F26B43"/>
          </p15:clr>
        </p15:guide>
        <p15:guide id="10" pos="7439">
          <p15:clr>
            <a:srgbClr val="F26B43"/>
          </p15:clr>
        </p15:guide>
        <p15:guide id="11" pos="2660">
          <p15:clr>
            <a:srgbClr val="F26B43"/>
          </p15:clr>
        </p15:guide>
        <p15:guide id="12" pos="2600">
          <p15:clr>
            <a:srgbClr val="F26B43"/>
          </p15:clr>
        </p15:guide>
        <p15:guide id="13" pos="1451">
          <p15:clr>
            <a:srgbClr val="F26B43"/>
          </p15:clr>
        </p15:guide>
        <p15:guide id="14" pos="1391">
          <p15:clr>
            <a:srgbClr val="F26B43"/>
          </p15:clr>
        </p15:guide>
        <p15:guide id="15" orient="horz" pos="2523">
          <p15:clr>
            <a:srgbClr val="F26B43"/>
          </p15:clr>
        </p15:guide>
        <p15:guide id="16" orient="horz" pos="1736">
          <p15:clr>
            <a:srgbClr val="F26B43"/>
          </p15:clr>
        </p15:guide>
        <p15:guide id="17" orient="horz" pos="1011">
          <p15:clr>
            <a:srgbClr val="F26B43"/>
          </p15:clr>
        </p15:guide>
        <p15:guide id="18" orient="horz" pos="2584">
          <p15:clr>
            <a:srgbClr val="F26B43"/>
          </p15:clr>
        </p15:guide>
        <p15:guide id="19" orient="horz" pos="3309">
          <p15:clr>
            <a:srgbClr val="F26B43"/>
          </p15:clr>
        </p15:guide>
        <p15:guide id="20" orient="horz" pos="951">
          <p15:clr>
            <a:srgbClr val="F26B43"/>
          </p15:clr>
        </p15:guide>
        <p15:guide id="21" orient="horz" pos="225">
          <p15:clr>
            <a:srgbClr val="F26B43"/>
          </p15:clr>
        </p15:guide>
        <p15:guide id="22" orient="horz" pos="409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4.png"/><Relationship Id="rId7" Type="http://schemas.openxmlformats.org/officeDocument/2006/relationships/hyperlink" Target="https://assets.publishing.service.gov.uk/media/659fa3313308d2000d1fbe04/nps-new-nuclear-siting-consultation.pdf" TargetMode="Externa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hyperlink" Target="https://assets.publishing.service.gov.uk/media/659fb2783308d200131fbe17/6.8610_DESNZ_Civil_Nuclear_Roadmap_report.pdf" TargetMode="External"/><Relationship Id="rId5" Type="http://schemas.openxmlformats.org/officeDocument/2006/relationships/hyperlink" Target="https://assets.publishing.service.gov.uk/media/659fbc7de8f5ec000f1f8b84/alternative-routes-to-market-for-new-nuclear.pdf" TargetMode="Externa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hyperlink" Target="https://assets.publishing.service.gov.uk/media/659fbc7de8f5ec000f1f8b84/alternative-routes-to-market-for-new-nuclear.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hyperlink" Target="https://assets.publishing.service.gov.uk/media/659fbc7de8f5ec000f1f8b84/alternative-routes-to-market-for-new-nuclear.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hyperlink" Target="https://assets.publishing.service.gov.uk/media/659fbc7de8f5ec000f1f8b84/alternative-routes-to-market-for-new-nuclear.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hyperlink" Target="https://assets.publishing.service.gov.uk/media/659fbc7de8f5ec000f1f8b84/alternative-routes-to-market-for-new-nuclear.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hyperlink" Target="https://assets.publishing.service.gov.uk/media/659fbc7de8f5ec000f1f8b84/alternative-routes-to-market-for-new-nuclear.pdf"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hyperlink" Target="https://www.gov.uk/government/consultations/approach-to-siting-new-nuclear-power-stations-beyond-2025" TargetMode="Externa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assets.publishing.service.gov.uk/media/659fb2783308d200131fbe17/6.8610_DESNZ_Civil_Nuclear_Roadmap_report.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s://assets.publishing.service.gov.uk/media/659fb2783308d200131fbe17/6.8610_DESNZ_Civil_Nuclear_Roadmap_report.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18E9A-BF7A-5B4D-98F7-9EFAA6BA7025}"/>
              </a:ext>
            </a:extLst>
          </p:cNvPr>
          <p:cNvSpPr>
            <a:spLocks noGrp="1"/>
          </p:cNvSpPr>
          <p:nvPr>
            <p:ph type="ctrTitle"/>
          </p:nvPr>
        </p:nvSpPr>
        <p:spPr/>
        <p:txBody>
          <a:bodyPr/>
          <a:lstStyle/>
          <a:p>
            <a:r>
              <a:rPr lang="en-US" sz="5300" dirty="0"/>
              <a:t>Civil Nuclear Roadmap: Overview</a:t>
            </a:r>
            <a:endParaRPr lang="en-US" dirty="0"/>
          </a:p>
        </p:txBody>
      </p:sp>
      <p:sp>
        <p:nvSpPr>
          <p:cNvPr id="3" name="Subtitle 2">
            <a:extLst>
              <a:ext uri="{FF2B5EF4-FFF2-40B4-BE49-F238E27FC236}">
                <a16:creationId xmlns:a16="http://schemas.microsoft.com/office/drawing/2014/main" id="{175F7967-F202-434D-8FED-A3EC3278A9D6}"/>
              </a:ext>
            </a:extLst>
          </p:cNvPr>
          <p:cNvSpPr>
            <a:spLocks noGrp="1"/>
          </p:cNvSpPr>
          <p:nvPr>
            <p:ph type="subTitle" idx="1"/>
          </p:nvPr>
        </p:nvSpPr>
        <p:spPr/>
        <p:txBody>
          <a:bodyPr/>
          <a:lstStyle/>
          <a:p>
            <a:pPr marL="0" indent="0">
              <a:spcBef>
                <a:spcPts val="0"/>
              </a:spcBef>
            </a:pPr>
            <a:r>
              <a:rPr lang="en-GB" dirty="0">
                <a:latin typeface="Open Sans"/>
                <a:ea typeface="Open Sans"/>
                <a:cs typeface="Open Sans"/>
              </a:rPr>
              <a:t>January 2024</a:t>
            </a:r>
          </a:p>
          <a:p>
            <a:pPr marL="0" indent="0">
              <a:spcBef>
                <a:spcPts val="0"/>
              </a:spcBef>
            </a:pPr>
            <a:endParaRPr lang="en-GB" dirty="0"/>
          </a:p>
          <a:p>
            <a:pPr marL="0" indent="0">
              <a:spcBef>
                <a:spcPts val="0"/>
              </a:spcBef>
            </a:pPr>
            <a:r>
              <a:rPr lang="en-GB" sz="1800" dirty="0"/>
              <a:t>Strategy &amp; Insight Team</a:t>
            </a:r>
          </a:p>
          <a:p>
            <a:pPr marL="0" indent="0">
              <a:spcBef>
                <a:spcPts val="0"/>
              </a:spcBef>
            </a:pPr>
            <a:endParaRPr lang="en-GB" sz="1800" dirty="0"/>
          </a:p>
          <a:p>
            <a:pPr marL="0" indent="0">
              <a:spcBef>
                <a:spcPts val="0"/>
              </a:spcBef>
              <a:spcAft>
                <a:spcPts val="600"/>
              </a:spcAft>
            </a:pPr>
            <a:r>
              <a:rPr lang="en-GB" sz="1200" dirty="0"/>
              <a:t>Contact:	andrew.howarth@uknnl.com</a:t>
            </a:r>
          </a:p>
          <a:p>
            <a:pPr marL="0" indent="0">
              <a:spcBef>
                <a:spcPts val="0"/>
              </a:spcBef>
              <a:spcAft>
                <a:spcPts val="600"/>
              </a:spcAft>
            </a:pPr>
            <a:r>
              <a:rPr lang="en-GB" sz="1200" dirty="0"/>
              <a:t>	</a:t>
            </a:r>
          </a:p>
        </p:txBody>
      </p:sp>
      <p:sp>
        <p:nvSpPr>
          <p:cNvPr id="4" name="Picture Placeholder 3">
            <a:extLst>
              <a:ext uri="{FF2B5EF4-FFF2-40B4-BE49-F238E27FC236}">
                <a16:creationId xmlns:a16="http://schemas.microsoft.com/office/drawing/2014/main" id="{EEEC558D-C9C8-3340-8506-889CC5CA6F10}"/>
              </a:ext>
            </a:extLst>
          </p:cNvPr>
          <p:cNvSpPr>
            <a:spLocks noGrp="1"/>
          </p:cNvSpPr>
          <p:nvPr>
            <p:ph type="pic" sz="quarter" idx="11"/>
          </p:nvPr>
        </p:nvSpPr>
        <p:spPr/>
        <p:txBody>
          <a:bodyPr>
            <a:normAutofit fontScale="25000" lnSpcReduction="20000"/>
          </a:bodyPr>
          <a:lstStyle/>
          <a:p>
            <a:endParaRPr lang="en-GB" dirty="0"/>
          </a:p>
        </p:txBody>
      </p:sp>
      <p:sp>
        <p:nvSpPr>
          <p:cNvPr id="5" name="Text Placeholder 4">
            <a:extLst>
              <a:ext uri="{FF2B5EF4-FFF2-40B4-BE49-F238E27FC236}">
                <a16:creationId xmlns:a16="http://schemas.microsoft.com/office/drawing/2014/main" id="{E6FCF4B4-0DC0-2641-B6F9-29FAE0B5EE93}"/>
              </a:ext>
            </a:extLst>
          </p:cNvPr>
          <p:cNvSpPr>
            <a:spLocks noGrp="1"/>
          </p:cNvSpPr>
          <p:nvPr>
            <p:ph type="body" sz="quarter" idx="12"/>
          </p:nvPr>
        </p:nvSpPr>
        <p:spPr/>
        <p:txBody>
          <a:bodyPr vert="horz" lIns="91440" tIns="45720" rIns="91440" bIns="45720" rtlCol="0" anchor="t">
            <a:normAutofit/>
          </a:bodyPr>
          <a:lstStyle/>
          <a:p>
            <a:pPr marL="122555"/>
            <a:r>
              <a:rPr lang="en-US" dirty="0">
                <a:latin typeface="Open Sans"/>
                <a:ea typeface="Open Sans"/>
                <a:cs typeface="Open Sans"/>
              </a:rPr>
              <a:t>Official - Commercial</a:t>
            </a:r>
            <a:endParaRPr lang="en-US" dirty="0"/>
          </a:p>
        </p:txBody>
      </p:sp>
    </p:spTree>
    <p:extLst>
      <p:ext uri="{BB962C8B-B14F-4D97-AF65-F5344CB8AC3E}">
        <p14:creationId xmlns:p14="http://schemas.microsoft.com/office/powerpoint/2010/main" val="73552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BFDDB-4AAF-6840-87F2-C05F86A5DD1D}"/>
              </a:ext>
            </a:extLst>
          </p:cNvPr>
          <p:cNvSpPr>
            <a:spLocks noGrp="1"/>
          </p:cNvSpPr>
          <p:nvPr>
            <p:ph type="title"/>
          </p:nvPr>
        </p:nvSpPr>
        <p:spPr>
          <a:xfrm>
            <a:off x="266701" y="384613"/>
            <a:ext cx="11425765" cy="1140864"/>
          </a:xfrm>
        </p:spPr>
        <p:txBody>
          <a:bodyPr/>
          <a:lstStyle/>
          <a:p>
            <a:r>
              <a:rPr lang="en-GB" dirty="0">
                <a:solidFill>
                  <a:srgbClr val="00203D"/>
                </a:solidFill>
              </a:rPr>
              <a:t>Civil Nuclear: Roadmap to 2050 – </a:t>
            </a:r>
            <a:r>
              <a:rPr lang="en-GB" sz="2400" dirty="0"/>
              <a:t>The role of Great British Nuclear</a:t>
            </a:r>
            <a:br>
              <a:rPr lang="en-GB" sz="2400" dirty="0"/>
            </a:br>
            <a:endParaRPr lang="en-US" dirty="0"/>
          </a:p>
          <a:p>
            <a:endParaRPr lang="en-GB" dirty="0">
              <a:solidFill>
                <a:srgbClr val="00203D"/>
              </a:solidFill>
            </a:endParaRPr>
          </a:p>
        </p:txBody>
      </p:sp>
      <p:sp>
        <p:nvSpPr>
          <p:cNvPr id="3" name="Text Placeholder 2">
            <a:extLst>
              <a:ext uri="{FF2B5EF4-FFF2-40B4-BE49-F238E27FC236}">
                <a16:creationId xmlns:a16="http://schemas.microsoft.com/office/drawing/2014/main" id="{648228D4-56E2-D64A-89E7-1375E7D4EA25}"/>
              </a:ext>
            </a:extLst>
          </p:cNvPr>
          <p:cNvSpPr>
            <a:spLocks noGrp="1"/>
          </p:cNvSpPr>
          <p:nvPr>
            <p:ph type="body" sz="quarter" idx="12"/>
          </p:nvPr>
        </p:nvSpPr>
        <p:spPr>
          <a:xfrm>
            <a:off x="293968" y="6413991"/>
            <a:ext cx="9173135" cy="383116"/>
          </a:xfrm>
        </p:spPr>
        <p:txBody>
          <a:bodyPr vert="horz" lIns="91440" tIns="45720" rIns="91440" bIns="45720" rtlCol="0" anchor="t">
            <a:normAutofit/>
          </a:bodyPr>
          <a:lstStyle/>
          <a:p>
            <a:pPr marL="122555"/>
            <a:r>
              <a:rPr lang="en-US" dirty="0">
                <a:latin typeface="Open Sans"/>
                <a:ea typeface="Open Sans"/>
                <a:cs typeface="Open Sans"/>
              </a:rPr>
              <a:t>Official - Commercial</a:t>
            </a:r>
            <a:endParaRPr lang="en-US" dirty="0"/>
          </a:p>
        </p:txBody>
      </p:sp>
      <p:sp>
        <p:nvSpPr>
          <p:cNvPr id="11" name="TextBox 10">
            <a:extLst>
              <a:ext uri="{FF2B5EF4-FFF2-40B4-BE49-F238E27FC236}">
                <a16:creationId xmlns:a16="http://schemas.microsoft.com/office/drawing/2014/main" id="{B2677ADC-B956-4D1D-9004-890A2E24B4DB}"/>
              </a:ext>
            </a:extLst>
          </p:cNvPr>
          <p:cNvSpPr txBox="1"/>
          <p:nvPr/>
        </p:nvSpPr>
        <p:spPr>
          <a:xfrm>
            <a:off x="266701" y="849744"/>
            <a:ext cx="11542180" cy="1140864"/>
          </a:xfrm>
          <a:prstGeom prst="rect">
            <a:avLst/>
          </a:prstGeom>
          <a:solidFill>
            <a:schemeClr val="bg1">
              <a:lumMod val="20000"/>
              <a:lumOff val="80000"/>
            </a:schemeClr>
          </a:solidFill>
        </p:spPr>
        <p:txBody>
          <a:bodyPr vert="horz" wrap="square" lIns="91440" tIns="45720" rIns="91440" bIns="45720" rtlCol="0" anchor="t">
            <a:normAutofit/>
          </a:bodyPr>
          <a:lstStyle/>
          <a:p>
            <a:pPr marL="6350" algn="l">
              <a:lnSpc>
                <a:spcPct val="110000"/>
              </a:lnSpc>
              <a:buClr>
                <a:schemeClr val="accent1"/>
              </a:buClr>
            </a:pPr>
            <a:r>
              <a:rPr lang="en-GB" sz="1100" b="1" dirty="0">
                <a:latin typeface="+mn-lt"/>
              </a:rPr>
              <a:t>Why does it matter to NNL?</a:t>
            </a:r>
          </a:p>
          <a:p>
            <a:pPr marL="177800" indent="-171450">
              <a:lnSpc>
                <a:spcPct val="110000"/>
              </a:lnSpc>
              <a:buClr>
                <a:schemeClr val="accent1"/>
              </a:buClr>
              <a:buFont typeface="Arial" panose="020B0604020202020204" pitchFamily="34" charset="0"/>
              <a:buChar char="•"/>
            </a:pPr>
            <a:r>
              <a:rPr lang="en-GB" sz="1100" dirty="0">
                <a:latin typeface="+mn-lt"/>
              </a:rPr>
              <a:t>GBN is a relatively new organisation in the UK’s public sector nuclear enterprise, and it is in the process of establishing itself and its role</a:t>
            </a:r>
          </a:p>
          <a:p>
            <a:pPr marL="177800" indent="-171450">
              <a:lnSpc>
                <a:spcPct val="110000"/>
              </a:lnSpc>
              <a:buClr>
                <a:schemeClr val="accent1"/>
              </a:buClr>
              <a:buFont typeface="Arial" panose="020B0604020202020204" pitchFamily="34" charset="0"/>
              <a:buChar char="•"/>
            </a:pPr>
            <a:r>
              <a:rPr lang="en-GB" sz="1100" dirty="0">
                <a:latin typeface="+mn-lt"/>
              </a:rPr>
              <a:t>NNL’s relationship with GBN will be important; how we interact directly with GBN, with private sector vendors in the SMR competition, and in future how our policy and technical advice to HMG complements that of GBN (</a:t>
            </a:r>
            <a:r>
              <a:rPr lang="en-GB" sz="1100" dirty="0" err="1">
                <a:latin typeface="+mn-lt"/>
              </a:rPr>
              <a:t>eg</a:t>
            </a:r>
            <a:r>
              <a:rPr lang="en-GB" sz="1100" dirty="0">
                <a:latin typeface="+mn-lt"/>
              </a:rPr>
              <a:t> related to AMRs)</a:t>
            </a:r>
          </a:p>
          <a:p>
            <a:pPr marL="177800" indent="-171450">
              <a:lnSpc>
                <a:spcPct val="110000"/>
              </a:lnSpc>
              <a:buClr>
                <a:schemeClr val="accent1"/>
              </a:buClr>
              <a:buFont typeface="Arial" panose="020B0604020202020204" pitchFamily="34" charset="0"/>
              <a:buChar char="•"/>
            </a:pPr>
            <a:endParaRPr lang="en-GB" sz="1100" dirty="0">
              <a:latin typeface="+mn-lt"/>
            </a:endParaRPr>
          </a:p>
        </p:txBody>
      </p:sp>
      <p:sp>
        <p:nvSpPr>
          <p:cNvPr id="15" name="TextBox 14">
            <a:extLst>
              <a:ext uri="{FF2B5EF4-FFF2-40B4-BE49-F238E27FC236}">
                <a16:creationId xmlns:a16="http://schemas.microsoft.com/office/drawing/2014/main" id="{42634A6D-D00C-40F9-A0BF-3DBE71711EFB}"/>
              </a:ext>
            </a:extLst>
          </p:cNvPr>
          <p:cNvSpPr txBox="1"/>
          <p:nvPr/>
        </p:nvSpPr>
        <p:spPr>
          <a:xfrm>
            <a:off x="266700" y="1999238"/>
            <a:ext cx="11425765" cy="1777410"/>
          </a:xfrm>
          <a:prstGeom prst="rect">
            <a:avLst/>
          </a:prstGeom>
          <a:noFill/>
        </p:spPr>
        <p:txBody>
          <a:bodyPr wrap="square" lIns="91440" tIns="45720" rIns="91440" bIns="45720" anchor="t">
            <a:spAutoFit/>
          </a:bodyPr>
          <a:lstStyle/>
          <a:p>
            <a:pPr>
              <a:spcAft>
                <a:spcPts val="600"/>
              </a:spcAft>
            </a:pPr>
            <a:r>
              <a:rPr lang="en-GB" sz="1050" dirty="0">
                <a:solidFill>
                  <a:srgbClr val="212529"/>
                </a:solidFill>
              </a:rPr>
              <a:t>Government has committed to a programmatic approach to the delivery of new nuclear projects in Britain, giving industry and investors the confidence needed to deliver projects at pace and reducing costs through learning and replication. To deliver this, in spring 2023 GBN was launched, an arm’s-length body with the vital role of driving delivery of new nuclear projects on behalf of government.</a:t>
            </a:r>
          </a:p>
          <a:p>
            <a:pPr marL="1163638" indent="-1163638" defTabSz="1081088">
              <a:spcAft>
                <a:spcPts val="600"/>
              </a:spcAft>
            </a:pPr>
            <a:r>
              <a:rPr lang="en-GB" sz="1050" b="1" dirty="0">
                <a:solidFill>
                  <a:schemeClr val="accent4"/>
                </a:solidFill>
              </a:rPr>
              <a:t>Current focus:</a:t>
            </a:r>
            <a:r>
              <a:rPr lang="en-GB" sz="1050" dirty="0">
                <a:solidFill>
                  <a:srgbClr val="212529"/>
                </a:solidFill>
              </a:rPr>
              <a:t>	GBN’s initial priority is to run a competitive technical selection process to select the SMR technologies most likely to achieve a FID by 2029 and deliver operational projects in the mid-2030s,</a:t>
            </a:r>
          </a:p>
          <a:p>
            <a:pPr marL="1163638" defTabSz="1081088">
              <a:spcAft>
                <a:spcPts val="600"/>
              </a:spcAft>
            </a:pPr>
            <a:r>
              <a:rPr lang="en-GB" sz="1050" dirty="0">
                <a:solidFill>
                  <a:srgbClr val="212529"/>
                </a:solidFill>
              </a:rPr>
              <a:t>GBN will access sites and establish delivery capability to bring projects forward. The chosen technologies will receive an unprecedented level of support: funding to support technology development and site-specific design; a close partnership with GBN, which will be ready and able to provide developer capability; and support in accessing sites.</a:t>
            </a:r>
          </a:p>
          <a:p>
            <a:pPr>
              <a:spcAft>
                <a:spcPts val="600"/>
              </a:spcAft>
            </a:pPr>
            <a:endParaRPr lang="en-GB" sz="1050" dirty="0"/>
          </a:p>
        </p:txBody>
      </p:sp>
      <p:pic>
        <p:nvPicPr>
          <p:cNvPr id="4" name="Picture 3">
            <a:extLst>
              <a:ext uri="{FF2B5EF4-FFF2-40B4-BE49-F238E27FC236}">
                <a16:creationId xmlns:a16="http://schemas.microsoft.com/office/drawing/2014/main" id="{9ACE11F3-EF34-366E-F3F7-199BBB6BAC82}"/>
              </a:ext>
            </a:extLst>
          </p:cNvPr>
          <p:cNvPicPr>
            <a:picLocks noChangeAspect="1"/>
          </p:cNvPicPr>
          <p:nvPr/>
        </p:nvPicPr>
        <p:blipFill>
          <a:blip r:embed="rId3"/>
          <a:stretch>
            <a:fillRect/>
          </a:stretch>
        </p:blipFill>
        <p:spPr>
          <a:xfrm>
            <a:off x="6362700" y="3587875"/>
            <a:ext cx="5445026" cy="1975378"/>
          </a:xfrm>
          <a:prstGeom prst="rect">
            <a:avLst/>
          </a:prstGeom>
        </p:spPr>
      </p:pic>
      <p:sp>
        <p:nvSpPr>
          <p:cNvPr id="12" name="TextBox 11">
            <a:extLst>
              <a:ext uri="{FF2B5EF4-FFF2-40B4-BE49-F238E27FC236}">
                <a16:creationId xmlns:a16="http://schemas.microsoft.com/office/drawing/2014/main" id="{6BC0EEB1-E77E-FEFF-5F36-5768B447721F}"/>
              </a:ext>
            </a:extLst>
          </p:cNvPr>
          <p:cNvSpPr txBox="1"/>
          <p:nvPr/>
        </p:nvSpPr>
        <p:spPr>
          <a:xfrm>
            <a:off x="266700" y="3587875"/>
            <a:ext cx="6096000" cy="2669962"/>
          </a:xfrm>
          <a:prstGeom prst="rect">
            <a:avLst/>
          </a:prstGeom>
          <a:noFill/>
        </p:spPr>
        <p:txBody>
          <a:bodyPr wrap="square">
            <a:spAutoFit/>
          </a:bodyPr>
          <a:lstStyle/>
          <a:p>
            <a:pPr marL="1163638" marR="0" lvl="0" indent="-1163638" algn="l" defTabSz="1081088" rtl="0" eaLnBrk="1" fontAlgn="auto" latinLnBrk="0" hangingPunct="1">
              <a:lnSpc>
                <a:spcPct val="100000"/>
              </a:lnSpc>
              <a:spcBef>
                <a:spcPts val="0"/>
              </a:spcBef>
              <a:spcAft>
                <a:spcPts val="600"/>
              </a:spcAft>
              <a:buClr>
                <a:srgbClr val="000000"/>
              </a:buClr>
              <a:buSzTx/>
              <a:buFont typeface="Open Sans"/>
              <a:buNone/>
              <a:tabLst/>
              <a:defRPr/>
            </a:pPr>
            <a:r>
              <a:rPr kumimoji="0" lang="en-GB" sz="1050" b="1" i="0" u="none" strike="noStrike" kern="0" cap="none" spc="0" normalizeH="0" baseline="0" noProof="0" dirty="0">
                <a:ln>
                  <a:noFill/>
                </a:ln>
                <a:solidFill>
                  <a:srgbClr val="00A1DF"/>
                </a:solidFill>
                <a:effectLst/>
                <a:uLnTx/>
                <a:uFillTx/>
                <a:latin typeface="Open Sans"/>
                <a:ea typeface="Open Sans"/>
                <a:cs typeface="Open Sans"/>
                <a:sym typeface="Open Sans"/>
              </a:rPr>
              <a:t>Future focus:</a:t>
            </a:r>
            <a:r>
              <a:rPr kumimoji="0" lang="en-GB" sz="1050" b="0" i="0" u="none" strike="noStrike" kern="0" cap="none" spc="0" normalizeH="0" baseline="0" noProof="0" dirty="0">
                <a:ln>
                  <a:noFill/>
                </a:ln>
                <a:solidFill>
                  <a:srgbClr val="212529"/>
                </a:solidFill>
                <a:effectLst/>
                <a:uLnTx/>
                <a:uFillTx/>
                <a:latin typeface="Open Sans"/>
                <a:ea typeface="Open Sans"/>
                <a:cs typeface="Open Sans"/>
                <a:sym typeface="Open Sans"/>
              </a:rPr>
              <a:t>	GBN will perform two key functions: a delivery and advisory role.</a:t>
            </a:r>
          </a:p>
          <a:p>
            <a:pPr marL="1163638" marR="0" lvl="0" indent="0" algn="l" defTabSz="914400" rtl="0" eaLnBrk="1" fontAlgn="auto" latinLnBrk="0" hangingPunct="1">
              <a:lnSpc>
                <a:spcPct val="100000"/>
              </a:lnSpc>
              <a:spcBef>
                <a:spcPts val="0"/>
              </a:spcBef>
              <a:spcAft>
                <a:spcPts val="600"/>
              </a:spcAft>
              <a:buClr>
                <a:srgbClr val="000000"/>
              </a:buClr>
              <a:buSzTx/>
              <a:buFont typeface="Open Sans"/>
              <a:buNone/>
              <a:tabLst/>
              <a:defRPr/>
            </a:pPr>
            <a:r>
              <a:rPr kumimoji="0" lang="en-GB" sz="1050" b="1" i="0" u="none" strike="noStrike" kern="0" cap="none" spc="0" normalizeH="0" baseline="0" noProof="0" dirty="0">
                <a:ln>
                  <a:noFill/>
                </a:ln>
                <a:solidFill>
                  <a:srgbClr val="212529"/>
                </a:solidFill>
                <a:effectLst/>
                <a:uLnTx/>
                <a:uFillTx/>
                <a:latin typeface="Open Sans"/>
                <a:ea typeface="Open Sans"/>
                <a:cs typeface="Open Sans"/>
                <a:sym typeface="Open Sans"/>
              </a:rPr>
              <a:t>Delivery function </a:t>
            </a:r>
            <a:r>
              <a:rPr kumimoji="0" lang="en-GB" sz="1050" b="0" i="0" u="none" strike="noStrike" kern="0" cap="none" spc="0" normalizeH="0" baseline="0" noProof="0" dirty="0">
                <a:ln>
                  <a:noFill/>
                </a:ln>
                <a:solidFill>
                  <a:srgbClr val="212529"/>
                </a:solidFill>
                <a:effectLst/>
                <a:uLnTx/>
                <a:uFillTx/>
                <a:latin typeface="Open Sans"/>
                <a:ea typeface="Open Sans"/>
                <a:cs typeface="Open Sans"/>
                <a:sym typeface="Open Sans"/>
              </a:rPr>
              <a:t>- </a:t>
            </a:r>
            <a:r>
              <a:rPr kumimoji="0" lang="en-GB" sz="1050" b="0" i="0" u="none" strike="noStrike" kern="0" cap="none" spc="0" normalizeH="0" baseline="0" noProof="0" dirty="0">
                <a:ln>
                  <a:noFill/>
                </a:ln>
                <a:solidFill>
                  <a:srgbClr val="000000"/>
                </a:solidFill>
                <a:effectLst/>
                <a:uLnTx/>
                <a:uFillTx/>
                <a:latin typeface="Open Sans"/>
                <a:ea typeface="Open Sans"/>
                <a:cs typeface="Open Sans"/>
                <a:sym typeface="Open Sans"/>
              </a:rPr>
              <a:t>While SMRs represent the important next step in the nuclear programme, the government will work with GBN to consider how both large-scale and advanced nuclear technologies could contribute to UK energy security. </a:t>
            </a:r>
          </a:p>
          <a:p>
            <a:pPr marL="1163638" marR="0" lvl="0" indent="0" algn="l" defTabSz="914400" rtl="0" eaLnBrk="1" fontAlgn="auto" latinLnBrk="0" hangingPunct="1">
              <a:lnSpc>
                <a:spcPct val="100000"/>
              </a:lnSpc>
              <a:spcBef>
                <a:spcPts val="0"/>
              </a:spcBef>
              <a:spcAft>
                <a:spcPts val="0"/>
              </a:spcAft>
              <a:buClr>
                <a:srgbClr val="000000"/>
              </a:buClr>
              <a:buSzTx/>
              <a:buFont typeface="Open Sans"/>
              <a:buNone/>
              <a:tabLst/>
              <a:defRPr/>
            </a:pPr>
            <a:r>
              <a:rPr kumimoji="0" lang="en-GB" sz="1050" b="1" i="0" u="none" strike="noStrike" kern="0" cap="none" spc="0" normalizeH="0" baseline="0" noProof="0" dirty="0">
                <a:ln>
                  <a:noFill/>
                </a:ln>
                <a:solidFill>
                  <a:srgbClr val="212529"/>
                </a:solidFill>
                <a:effectLst/>
                <a:uLnTx/>
                <a:uFillTx/>
                <a:latin typeface="Open Sans"/>
                <a:ea typeface="Open Sans"/>
                <a:cs typeface="Open Sans"/>
                <a:sym typeface="Open Sans"/>
              </a:rPr>
              <a:t>GBN’s advisory function </a:t>
            </a:r>
            <a:r>
              <a:rPr kumimoji="0" lang="en-GB" sz="1050" b="0" i="0" u="none" strike="noStrike" kern="0" cap="none" spc="0" normalizeH="0" baseline="0" noProof="0" dirty="0">
                <a:ln>
                  <a:noFill/>
                </a:ln>
                <a:solidFill>
                  <a:srgbClr val="000000"/>
                </a:solidFill>
                <a:effectLst/>
                <a:uLnTx/>
                <a:uFillTx/>
                <a:latin typeface="Open Sans"/>
                <a:ea typeface="Open Sans"/>
                <a:cs typeface="Open Sans"/>
                <a:sym typeface="Open Sans"/>
              </a:rPr>
              <a:t>As the government’s expert delivery body and given its technical, commercial and industry expertise, </a:t>
            </a:r>
            <a:r>
              <a:rPr kumimoji="0" lang="en-GB" sz="1050" b="1" i="0" u="none" strike="noStrike" kern="0" cap="none" spc="0" normalizeH="0" baseline="0" noProof="0" dirty="0">
                <a:ln>
                  <a:noFill/>
                </a:ln>
                <a:solidFill>
                  <a:srgbClr val="000000"/>
                </a:solidFill>
                <a:effectLst/>
                <a:uLnTx/>
                <a:uFillTx/>
                <a:latin typeface="Open Sans"/>
                <a:ea typeface="Open Sans"/>
                <a:cs typeface="Open Sans"/>
                <a:sym typeface="Open Sans"/>
              </a:rPr>
              <a:t>GBN will advise the government on new nuclear policy and strategy</a:t>
            </a:r>
            <a:r>
              <a:rPr kumimoji="0" lang="en-GB" sz="1050" b="0" i="0" u="none" strike="noStrike" kern="0" cap="none" spc="0" normalizeH="0" baseline="0" noProof="0" dirty="0">
                <a:ln>
                  <a:noFill/>
                </a:ln>
                <a:solidFill>
                  <a:srgbClr val="000000"/>
                </a:solidFill>
                <a:effectLst/>
                <a:uLnTx/>
                <a:uFillTx/>
                <a:latin typeface="Open Sans"/>
                <a:ea typeface="Open Sans"/>
                <a:cs typeface="Open Sans"/>
                <a:sym typeface="Open Sans"/>
              </a:rPr>
              <a:t>. This includes programme delivery and processes, and programme design and in the longer term on a broad range of industry and sectoral barriers to development. </a:t>
            </a:r>
            <a:br>
              <a:rPr kumimoji="0" lang="en-GB" sz="1050" b="0" i="0" u="none" strike="noStrike" kern="0" cap="none" spc="0" normalizeH="0" baseline="0" noProof="0" dirty="0">
                <a:ln>
                  <a:noFill/>
                </a:ln>
                <a:solidFill>
                  <a:srgbClr val="000000"/>
                </a:solidFill>
                <a:effectLst/>
                <a:uLnTx/>
                <a:uFillTx/>
                <a:latin typeface="Open Sans"/>
                <a:ea typeface="Open Sans"/>
                <a:cs typeface="Open Sans"/>
                <a:sym typeface="Open Sans"/>
              </a:rPr>
            </a:br>
            <a:endParaRPr kumimoji="0" lang="en-GB" sz="1050" b="0" i="0" u="none" strike="noStrike" kern="0" cap="none" spc="0" normalizeH="0" baseline="0" noProof="0" dirty="0">
              <a:ln>
                <a:noFill/>
              </a:ln>
              <a:solidFill>
                <a:srgbClr val="212529"/>
              </a:solidFill>
              <a:effectLst/>
              <a:uLnTx/>
              <a:uFillTx/>
              <a:latin typeface="Open Sans"/>
              <a:ea typeface="Open Sans"/>
              <a:cs typeface="Open Sans"/>
              <a:sym typeface="Open Sans"/>
            </a:endParaRPr>
          </a:p>
          <a:p>
            <a:pPr marR="0" lvl="0" algn="l" defTabSz="1081088" rtl="0" eaLnBrk="1" fontAlgn="auto" latinLnBrk="0" hangingPunct="1">
              <a:lnSpc>
                <a:spcPct val="100000"/>
              </a:lnSpc>
              <a:spcBef>
                <a:spcPts val="0"/>
              </a:spcBef>
              <a:spcAft>
                <a:spcPts val="600"/>
              </a:spcAft>
              <a:buClr>
                <a:srgbClr val="000000"/>
              </a:buClr>
              <a:buSzTx/>
              <a:buFont typeface="Open Sans"/>
              <a:buNone/>
              <a:tabLst/>
              <a:defRPr/>
            </a:pPr>
            <a:r>
              <a:rPr kumimoji="0" lang="en-GB" sz="1050" b="1" i="0" u="none" strike="noStrike" kern="0" cap="none" spc="0" normalizeH="0" baseline="0" noProof="0" dirty="0">
                <a:ln>
                  <a:noFill/>
                </a:ln>
                <a:solidFill>
                  <a:srgbClr val="000000"/>
                </a:solidFill>
                <a:effectLst/>
                <a:uLnTx/>
                <a:uFillTx/>
                <a:latin typeface="Open Sans"/>
                <a:ea typeface="Open Sans"/>
                <a:cs typeface="Open Sans"/>
                <a:sym typeface="Open Sans"/>
              </a:rPr>
              <a:t>Permanent recruitment </a:t>
            </a:r>
            <a:r>
              <a:rPr kumimoji="0" lang="en-GB" sz="1050" b="0" i="0" u="none" strike="noStrike" kern="0" cap="none" spc="0" normalizeH="0" baseline="0" noProof="0" dirty="0">
                <a:ln>
                  <a:noFill/>
                </a:ln>
                <a:solidFill>
                  <a:srgbClr val="000000"/>
                </a:solidFill>
                <a:effectLst/>
                <a:uLnTx/>
                <a:uFillTx/>
                <a:latin typeface="Open Sans"/>
                <a:ea typeface="Open Sans"/>
                <a:cs typeface="Open Sans"/>
                <a:sym typeface="Open Sans"/>
              </a:rPr>
              <a:t>is set to take place over the course of 2024, when GBN will also establish its permanent office presence to support its growth. </a:t>
            </a:r>
            <a:br>
              <a:rPr kumimoji="0" lang="en-GB" sz="1000" b="0" i="0" u="none" strike="noStrike" kern="0" cap="none" spc="0" normalizeH="0" baseline="0" noProof="0" dirty="0">
                <a:ln>
                  <a:noFill/>
                </a:ln>
                <a:solidFill>
                  <a:srgbClr val="000000"/>
                </a:solidFill>
                <a:effectLst/>
                <a:uLnTx/>
                <a:uFillTx/>
                <a:latin typeface="Open Sans"/>
                <a:ea typeface="Open Sans"/>
                <a:cs typeface="Open Sans"/>
                <a:sym typeface="Open Sans"/>
              </a:rPr>
            </a:br>
            <a:endParaRPr kumimoji="0" lang="en-GB" sz="1050" b="0" i="0" u="none" strike="noStrike" kern="0" cap="none" spc="0" normalizeH="0" baseline="0" noProof="0" dirty="0">
              <a:ln>
                <a:noFill/>
              </a:ln>
              <a:solidFill>
                <a:srgbClr val="212529"/>
              </a:solidFill>
              <a:effectLst/>
              <a:uLnTx/>
              <a:uFillTx/>
              <a:latin typeface="Open Sans"/>
              <a:ea typeface="Open Sans"/>
              <a:cs typeface="Open Sans"/>
              <a:sym typeface="Open Sans"/>
            </a:endParaRPr>
          </a:p>
        </p:txBody>
      </p:sp>
    </p:spTree>
    <p:extLst>
      <p:ext uri="{BB962C8B-B14F-4D97-AF65-F5344CB8AC3E}">
        <p14:creationId xmlns:p14="http://schemas.microsoft.com/office/powerpoint/2010/main" val="2044111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BFDDB-4AAF-6840-87F2-C05F86A5DD1D}"/>
              </a:ext>
            </a:extLst>
          </p:cNvPr>
          <p:cNvSpPr>
            <a:spLocks noGrp="1"/>
          </p:cNvSpPr>
          <p:nvPr>
            <p:ph type="title"/>
          </p:nvPr>
        </p:nvSpPr>
        <p:spPr>
          <a:xfrm>
            <a:off x="266701" y="384613"/>
            <a:ext cx="11425765" cy="1140864"/>
          </a:xfrm>
        </p:spPr>
        <p:txBody>
          <a:bodyPr/>
          <a:lstStyle/>
          <a:p>
            <a:r>
              <a:rPr lang="en-GB" dirty="0">
                <a:solidFill>
                  <a:srgbClr val="00203D"/>
                </a:solidFill>
              </a:rPr>
              <a:t>Civil Nuclear: Roadmap to 2050 – Siting and Land Usage</a:t>
            </a:r>
            <a:endParaRPr lang="en-US" dirty="0"/>
          </a:p>
          <a:p>
            <a:endParaRPr lang="en-GB" dirty="0">
              <a:solidFill>
                <a:srgbClr val="00203D"/>
              </a:solidFill>
            </a:endParaRPr>
          </a:p>
        </p:txBody>
      </p:sp>
      <p:sp>
        <p:nvSpPr>
          <p:cNvPr id="3" name="Text Placeholder 2">
            <a:extLst>
              <a:ext uri="{FF2B5EF4-FFF2-40B4-BE49-F238E27FC236}">
                <a16:creationId xmlns:a16="http://schemas.microsoft.com/office/drawing/2014/main" id="{648228D4-56E2-D64A-89E7-1375E7D4EA25}"/>
              </a:ext>
            </a:extLst>
          </p:cNvPr>
          <p:cNvSpPr>
            <a:spLocks noGrp="1"/>
          </p:cNvSpPr>
          <p:nvPr>
            <p:ph type="body" sz="quarter" idx="12"/>
          </p:nvPr>
        </p:nvSpPr>
        <p:spPr>
          <a:xfrm>
            <a:off x="293968" y="6413991"/>
            <a:ext cx="9173135" cy="383116"/>
          </a:xfrm>
        </p:spPr>
        <p:txBody>
          <a:bodyPr vert="horz" lIns="91440" tIns="45720" rIns="91440" bIns="45720" rtlCol="0" anchor="t">
            <a:normAutofit/>
          </a:bodyPr>
          <a:lstStyle/>
          <a:p>
            <a:pPr marL="122555"/>
            <a:r>
              <a:rPr lang="en-US" dirty="0">
                <a:latin typeface="Open Sans"/>
                <a:ea typeface="Open Sans"/>
                <a:cs typeface="Open Sans"/>
              </a:rPr>
              <a:t>Official - Commercial</a:t>
            </a:r>
            <a:endParaRPr lang="en-US" dirty="0"/>
          </a:p>
        </p:txBody>
      </p:sp>
      <p:sp>
        <p:nvSpPr>
          <p:cNvPr id="11" name="TextBox 10">
            <a:extLst>
              <a:ext uri="{FF2B5EF4-FFF2-40B4-BE49-F238E27FC236}">
                <a16:creationId xmlns:a16="http://schemas.microsoft.com/office/drawing/2014/main" id="{B2677ADC-B956-4D1D-9004-890A2E24B4DB}"/>
              </a:ext>
            </a:extLst>
          </p:cNvPr>
          <p:cNvSpPr txBox="1"/>
          <p:nvPr/>
        </p:nvSpPr>
        <p:spPr>
          <a:xfrm>
            <a:off x="266701" y="849744"/>
            <a:ext cx="11542180" cy="908620"/>
          </a:xfrm>
          <a:prstGeom prst="rect">
            <a:avLst/>
          </a:prstGeom>
          <a:solidFill>
            <a:schemeClr val="bg1">
              <a:lumMod val="20000"/>
              <a:lumOff val="80000"/>
            </a:schemeClr>
          </a:solidFill>
        </p:spPr>
        <p:txBody>
          <a:bodyPr vert="horz" wrap="square" lIns="91440" tIns="45720" rIns="91440" bIns="45720" rtlCol="0" anchor="t">
            <a:normAutofit/>
          </a:bodyPr>
          <a:lstStyle/>
          <a:p>
            <a:pPr marL="6350" algn="l">
              <a:lnSpc>
                <a:spcPct val="110000"/>
              </a:lnSpc>
              <a:buClr>
                <a:schemeClr val="accent1"/>
              </a:buClr>
            </a:pPr>
            <a:r>
              <a:rPr lang="en-GB" sz="1100" b="1" dirty="0">
                <a:latin typeface="+mn-lt"/>
              </a:rPr>
              <a:t>Why does it matter to NNL?</a:t>
            </a:r>
          </a:p>
          <a:p>
            <a:pPr marL="177800" indent="-171450">
              <a:lnSpc>
                <a:spcPct val="110000"/>
              </a:lnSpc>
              <a:buFont typeface="Arial,Sans-Serif" panose="020B0604020202020204" pitchFamily="34" charset="0"/>
              <a:buChar char="•"/>
            </a:pPr>
            <a:r>
              <a:rPr lang="en-GB" sz="1100" dirty="0">
                <a:latin typeface="+mn-lt"/>
              </a:rPr>
              <a:t>The new NPS will apply to any future deployment of advanced nuclear technologies, including the HTGR under development by NNL as part of the AMR RD&amp;D competition</a:t>
            </a:r>
          </a:p>
          <a:p>
            <a:pPr marL="177800" indent="-171450">
              <a:lnSpc>
                <a:spcPct val="110000"/>
              </a:lnSpc>
              <a:buFont typeface="Arial,Sans-Serif" panose="020B0604020202020204" pitchFamily="34" charset="0"/>
              <a:buChar char="•"/>
            </a:pPr>
            <a:r>
              <a:rPr lang="en-GB" sz="1100" dirty="0">
                <a:latin typeface="+mn-lt"/>
              </a:rPr>
              <a:t>As the UK’s national laboratory for nuclear research, NNL will consider responding to the consultation.</a:t>
            </a:r>
          </a:p>
          <a:p>
            <a:pPr marL="177800" indent="-171450">
              <a:lnSpc>
                <a:spcPct val="110000"/>
              </a:lnSpc>
              <a:buClr>
                <a:schemeClr val="accent1"/>
              </a:buClr>
              <a:buFont typeface="Arial" panose="020B0604020202020204" pitchFamily="34" charset="0"/>
              <a:buChar char="•"/>
            </a:pPr>
            <a:endParaRPr lang="en-GB" sz="1100" dirty="0">
              <a:latin typeface="+mn-lt"/>
            </a:endParaRPr>
          </a:p>
        </p:txBody>
      </p:sp>
      <p:pic>
        <p:nvPicPr>
          <p:cNvPr id="7" name="Picture 6">
            <a:extLst>
              <a:ext uri="{FF2B5EF4-FFF2-40B4-BE49-F238E27FC236}">
                <a16:creationId xmlns:a16="http://schemas.microsoft.com/office/drawing/2014/main" id="{46CB8F4C-58CE-B976-22ED-EFF0CE8CCEBC}"/>
              </a:ext>
            </a:extLst>
          </p:cNvPr>
          <p:cNvPicPr>
            <a:picLocks noChangeAspect="1"/>
          </p:cNvPicPr>
          <p:nvPr/>
        </p:nvPicPr>
        <p:blipFill>
          <a:blip r:embed="rId3"/>
          <a:stretch>
            <a:fillRect/>
          </a:stretch>
        </p:blipFill>
        <p:spPr>
          <a:xfrm>
            <a:off x="6408881" y="2023049"/>
            <a:ext cx="5400000" cy="2275155"/>
          </a:xfrm>
          <a:prstGeom prst="rect">
            <a:avLst/>
          </a:prstGeom>
        </p:spPr>
      </p:pic>
      <p:sp>
        <p:nvSpPr>
          <p:cNvPr id="5" name="TextBox 4">
            <a:extLst>
              <a:ext uri="{FF2B5EF4-FFF2-40B4-BE49-F238E27FC236}">
                <a16:creationId xmlns:a16="http://schemas.microsoft.com/office/drawing/2014/main" id="{A82133FA-A7FA-7396-BC2A-979E37108BBB}"/>
              </a:ext>
            </a:extLst>
          </p:cNvPr>
          <p:cNvSpPr txBox="1"/>
          <p:nvPr/>
        </p:nvSpPr>
        <p:spPr>
          <a:xfrm>
            <a:off x="266701" y="2144963"/>
            <a:ext cx="5718463" cy="2031325"/>
          </a:xfrm>
          <a:prstGeom prst="rect">
            <a:avLst/>
          </a:prstGeom>
          <a:noFill/>
        </p:spPr>
        <p:txBody>
          <a:bodyPr wrap="square">
            <a:spAutoFit/>
          </a:bodyPr>
          <a:lstStyle/>
          <a:p>
            <a:pPr>
              <a:spcAft>
                <a:spcPts val="600"/>
              </a:spcAft>
            </a:pPr>
            <a:r>
              <a:rPr lang="en-GB" sz="1100" b="0" i="0" dirty="0">
                <a:solidFill>
                  <a:srgbClr val="000000"/>
                </a:solidFill>
                <a:effectLst/>
                <a:latin typeface="+mn-lt"/>
              </a:rPr>
              <a:t>The current nuclear National Policy Statement for new nuclear sites was designated in 2011 and focused on GW-scale nuclear developments. Now an NPS is required which </a:t>
            </a:r>
            <a:r>
              <a:rPr lang="en-GB" sz="1100" b="1" i="0" dirty="0">
                <a:solidFill>
                  <a:srgbClr val="000000"/>
                </a:solidFill>
                <a:effectLst/>
                <a:latin typeface="+mn-lt"/>
              </a:rPr>
              <a:t>can facilitate the rollout of SMRs and AMRs </a:t>
            </a:r>
            <a:r>
              <a:rPr lang="en-GB" sz="1100" b="0" i="0" dirty="0">
                <a:solidFill>
                  <a:srgbClr val="000000"/>
                </a:solidFill>
                <a:effectLst/>
                <a:latin typeface="+mn-lt"/>
              </a:rPr>
              <a:t>(alongside GW-scale projects), to meet our ambition for up to 24GW by 2050. </a:t>
            </a:r>
          </a:p>
          <a:p>
            <a:pPr>
              <a:spcAft>
                <a:spcPts val="600"/>
              </a:spcAft>
            </a:pPr>
            <a:r>
              <a:rPr lang="en-GB" sz="1100" b="0" i="0" dirty="0">
                <a:solidFill>
                  <a:srgbClr val="000000"/>
                </a:solidFill>
                <a:effectLst/>
                <a:latin typeface="+mn-lt"/>
              </a:rPr>
              <a:t>HMG recognises the potential advantages of the existing sites designated under EN-6 but also recognises the need for </a:t>
            </a:r>
            <a:r>
              <a:rPr lang="en-GB" sz="1100" b="1" i="0" dirty="0">
                <a:solidFill>
                  <a:srgbClr val="000000"/>
                </a:solidFill>
                <a:effectLst/>
                <a:latin typeface="+mn-lt"/>
              </a:rPr>
              <a:t>a greater diversity of sites </a:t>
            </a:r>
            <a:r>
              <a:rPr lang="en-GB" sz="1100" i="0" dirty="0">
                <a:solidFill>
                  <a:srgbClr val="000000"/>
                </a:solidFill>
                <a:effectLst/>
                <a:latin typeface="+mn-lt"/>
              </a:rPr>
              <a:t>and </a:t>
            </a:r>
            <a:r>
              <a:rPr lang="en-GB" sz="1100" b="0" i="0" dirty="0">
                <a:solidFill>
                  <a:srgbClr val="000000"/>
                </a:solidFill>
                <a:effectLst/>
                <a:latin typeface="+mn-lt"/>
              </a:rPr>
              <a:t>will seek to introduce a flexible approach to nuclear siting, subject to consultation on the new National Policy Statement (see later slides). This would set out clear criteria for future siting of new technologies and could open up opportunities to capitalise on the greater number of deployment scenarios and </a:t>
            </a:r>
            <a:r>
              <a:rPr lang="en-GB" sz="1100" b="1" i="0" dirty="0">
                <a:solidFill>
                  <a:srgbClr val="000000"/>
                </a:solidFill>
                <a:effectLst/>
                <a:latin typeface="+mn-lt"/>
              </a:rPr>
              <a:t>potential end-uses of different nuclear technologies.</a:t>
            </a:r>
            <a:r>
              <a:rPr lang="en-GB" sz="1100" b="0" i="0" dirty="0">
                <a:solidFill>
                  <a:srgbClr val="000000"/>
                </a:solidFill>
                <a:effectLst/>
                <a:latin typeface="+mn-lt"/>
              </a:rPr>
              <a:t> </a:t>
            </a:r>
          </a:p>
        </p:txBody>
      </p:sp>
    </p:spTree>
    <p:extLst>
      <p:ext uri="{BB962C8B-B14F-4D97-AF65-F5344CB8AC3E}">
        <p14:creationId xmlns:p14="http://schemas.microsoft.com/office/powerpoint/2010/main" val="2631056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BFDDB-4AAF-6840-87F2-C05F86A5DD1D}"/>
              </a:ext>
            </a:extLst>
          </p:cNvPr>
          <p:cNvSpPr>
            <a:spLocks noGrp="1"/>
          </p:cNvSpPr>
          <p:nvPr>
            <p:ph type="title"/>
          </p:nvPr>
        </p:nvSpPr>
        <p:spPr>
          <a:xfrm>
            <a:off x="266701" y="384613"/>
            <a:ext cx="11425765" cy="1140864"/>
          </a:xfrm>
        </p:spPr>
        <p:txBody>
          <a:bodyPr/>
          <a:lstStyle/>
          <a:p>
            <a:r>
              <a:rPr lang="en-GB" dirty="0">
                <a:solidFill>
                  <a:srgbClr val="00203D"/>
                </a:solidFill>
              </a:rPr>
              <a:t>Civil Nuclear: Roadmap to 2050 – Regulating and streamlining the future of nuclear development</a:t>
            </a:r>
            <a:endParaRPr lang="en-US" dirty="0"/>
          </a:p>
          <a:p>
            <a:endParaRPr lang="en-GB" dirty="0">
              <a:solidFill>
                <a:srgbClr val="00203D"/>
              </a:solidFill>
            </a:endParaRPr>
          </a:p>
        </p:txBody>
      </p:sp>
      <p:sp>
        <p:nvSpPr>
          <p:cNvPr id="3" name="Text Placeholder 2">
            <a:extLst>
              <a:ext uri="{FF2B5EF4-FFF2-40B4-BE49-F238E27FC236}">
                <a16:creationId xmlns:a16="http://schemas.microsoft.com/office/drawing/2014/main" id="{648228D4-56E2-D64A-89E7-1375E7D4EA25}"/>
              </a:ext>
            </a:extLst>
          </p:cNvPr>
          <p:cNvSpPr>
            <a:spLocks noGrp="1"/>
          </p:cNvSpPr>
          <p:nvPr>
            <p:ph type="body" sz="quarter" idx="12"/>
          </p:nvPr>
        </p:nvSpPr>
        <p:spPr>
          <a:xfrm>
            <a:off x="293968" y="6413991"/>
            <a:ext cx="9173135" cy="383116"/>
          </a:xfrm>
        </p:spPr>
        <p:txBody>
          <a:bodyPr vert="horz" lIns="91440" tIns="45720" rIns="91440" bIns="45720" rtlCol="0" anchor="t">
            <a:normAutofit/>
          </a:bodyPr>
          <a:lstStyle/>
          <a:p>
            <a:pPr marL="122555"/>
            <a:r>
              <a:rPr lang="en-US" dirty="0">
                <a:latin typeface="Open Sans"/>
                <a:ea typeface="Open Sans"/>
                <a:cs typeface="Open Sans"/>
              </a:rPr>
              <a:t>Official - Commercial</a:t>
            </a:r>
            <a:endParaRPr lang="en-US" dirty="0"/>
          </a:p>
        </p:txBody>
      </p:sp>
      <p:sp>
        <p:nvSpPr>
          <p:cNvPr id="11" name="TextBox 10">
            <a:extLst>
              <a:ext uri="{FF2B5EF4-FFF2-40B4-BE49-F238E27FC236}">
                <a16:creationId xmlns:a16="http://schemas.microsoft.com/office/drawing/2014/main" id="{B2677ADC-B956-4D1D-9004-890A2E24B4DB}"/>
              </a:ext>
            </a:extLst>
          </p:cNvPr>
          <p:cNvSpPr txBox="1"/>
          <p:nvPr/>
        </p:nvSpPr>
        <p:spPr>
          <a:xfrm>
            <a:off x="266701" y="1080648"/>
            <a:ext cx="11542180" cy="1176699"/>
          </a:xfrm>
          <a:prstGeom prst="rect">
            <a:avLst/>
          </a:prstGeom>
          <a:solidFill>
            <a:schemeClr val="bg1">
              <a:lumMod val="20000"/>
              <a:lumOff val="80000"/>
            </a:schemeClr>
          </a:solidFill>
        </p:spPr>
        <p:txBody>
          <a:bodyPr vert="horz" wrap="square" lIns="91440" tIns="45720" rIns="91440" bIns="45720" rtlCol="0" anchor="t">
            <a:normAutofit/>
          </a:bodyPr>
          <a:lstStyle/>
          <a:p>
            <a:pPr marL="6350" algn="l">
              <a:lnSpc>
                <a:spcPct val="110000"/>
              </a:lnSpc>
              <a:buClr>
                <a:schemeClr val="accent1"/>
              </a:buClr>
            </a:pPr>
            <a:r>
              <a:rPr lang="en-GB" sz="1100" b="1" dirty="0">
                <a:latin typeface="+mn-lt"/>
              </a:rPr>
              <a:t>Why does it matter to NNL?</a:t>
            </a:r>
          </a:p>
          <a:p>
            <a:pPr marL="177800" indent="-171450">
              <a:lnSpc>
                <a:spcPct val="110000"/>
              </a:lnSpc>
              <a:buClr>
                <a:schemeClr val="accent1"/>
              </a:buClr>
              <a:buFont typeface="Arial" panose="020B0604020202020204" pitchFamily="34" charset="0"/>
              <a:buChar char="•"/>
            </a:pPr>
            <a:r>
              <a:rPr lang="en-GB" sz="1100" dirty="0">
                <a:latin typeface="+mn-lt"/>
              </a:rPr>
              <a:t>NNL has expertise across the regulation of nuclear safety, civil nuclear security and safeguards, and so needs to keep abreast of changes to the regulatory landscape</a:t>
            </a:r>
          </a:p>
          <a:p>
            <a:pPr marL="177800" indent="-171450">
              <a:lnSpc>
                <a:spcPct val="110000"/>
              </a:lnSpc>
              <a:buClr>
                <a:schemeClr val="accent1"/>
              </a:buClr>
              <a:buFont typeface="Arial" panose="020B0604020202020204" pitchFamily="34" charset="0"/>
              <a:buChar char="•"/>
            </a:pPr>
            <a:r>
              <a:rPr lang="en-GB" sz="1100" dirty="0">
                <a:latin typeface="+mn-lt"/>
              </a:rPr>
              <a:t>Phase C of the AMR RD&amp;D programme, should it proceed, is to take the UKJ-HTR design through GDA to commissioning, and changes to/streamlining of the regulatory process will need to be factored into future plans</a:t>
            </a:r>
          </a:p>
          <a:p>
            <a:pPr marL="177800" indent="-171450">
              <a:lnSpc>
                <a:spcPct val="110000"/>
              </a:lnSpc>
              <a:buClr>
                <a:schemeClr val="accent1"/>
              </a:buClr>
              <a:buFont typeface="Arial" panose="020B0604020202020204" pitchFamily="34" charset="0"/>
              <a:buChar char="•"/>
            </a:pPr>
            <a:r>
              <a:rPr lang="en-GB" sz="1100" dirty="0">
                <a:latin typeface="+mn-lt"/>
              </a:rPr>
              <a:t>NNL may choose to respond to the </a:t>
            </a:r>
            <a:r>
              <a:rPr lang="en-GB" sz="1100" i="0" dirty="0">
                <a:effectLst/>
                <a:latin typeface="+mn-lt"/>
              </a:rPr>
              <a:t>Alternative Routes to Market Consultation questions related to regulating advanced nuclear</a:t>
            </a:r>
            <a:endParaRPr lang="en-GB" sz="1100" dirty="0">
              <a:latin typeface="+mn-lt"/>
            </a:endParaRPr>
          </a:p>
          <a:p>
            <a:pPr marL="177800" indent="-171450">
              <a:lnSpc>
                <a:spcPct val="110000"/>
              </a:lnSpc>
              <a:buClr>
                <a:schemeClr val="accent1"/>
              </a:buClr>
              <a:buFont typeface="Arial" panose="020B0604020202020204" pitchFamily="34" charset="0"/>
              <a:buChar char="•"/>
            </a:pPr>
            <a:endParaRPr lang="en-GB" sz="1100" dirty="0">
              <a:latin typeface="+mn-lt"/>
            </a:endParaRPr>
          </a:p>
          <a:p>
            <a:pPr marL="177800" indent="-171450">
              <a:lnSpc>
                <a:spcPct val="110000"/>
              </a:lnSpc>
              <a:buClr>
                <a:schemeClr val="accent1"/>
              </a:buClr>
              <a:buFont typeface="Arial" panose="020B0604020202020204" pitchFamily="34" charset="0"/>
              <a:buChar char="•"/>
            </a:pPr>
            <a:endParaRPr lang="en-GB" sz="1100" dirty="0">
              <a:latin typeface="+mn-lt"/>
            </a:endParaRPr>
          </a:p>
        </p:txBody>
      </p:sp>
      <p:sp>
        <p:nvSpPr>
          <p:cNvPr id="5" name="TextBox 4">
            <a:extLst>
              <a:ext uri="{FF2B5EF4-FFF2-40B4-BE49-F238E27FC236}">
                <a16:creationId xmlns:a16="http://schemas.microsoft.com/office/drawing/2014/main" id="{A82133FA-A7FA-7396-BC2A-979E37108BBB}"/>
              </a:ext>
            </a:extLst>
          </p:cNvPr>
          <p:cNvSpPr txBox="1"/>
          <p:nvPr/>
        </p:nvSpPr>
        <p:spPr>
          <a:xfrm>
            <a:off x="208493" y="2563991"/>
            <a:ext cx="6607943" cy="1954381"/>
          </a:xfrm>
          <a:prstGeom prst="rect">
            <a:avLst/>
          </a:prstGeom>
          <a:noFill/>
        </p:spPr>
        <p:txBody>
          <a:bodyPr wrap="square">
            <a:spAutoFit/>
          </a:bodyPr>
          <a:lstStyle/>
          <a:p>
            <a:r>
              <a:rPr lang="en-GB" sz="1100" b="0" i="0" dirty="0">
                <a:effectLst/>
                <a:latin typeface="+mn-lt"/>
              </a:rPr>
              <a:t>The Roadmap sets out opportunities for flexibility and optimisation in regulation, </a:t>
            </a:r>
            <a:r>
              <a:rPr lang="en-GB" sz="1100" b="1" i="0" dirty="0">
                <a:effectLst/>
                <a:latin typeface="+mn-lt"/>
              </a:rPr>
              <a:t>potentially reducing the timescales for completion of a Generic Design Assessment (GDA) by up to 50%, </a:t>
            </a:r>
            <a:r>
              <a:rPr lang="en-GB" sz="1100" b="0" i="0" dirty="0">
                <a:effectLst/>
                <a:latin typeface="+mn-lt"/>
              </a:rPr>
              <a:t>while maintaining the highest safety and security standards and environmental protection.</a:t>
            </a:r>
          </a:p>
          <a:p>
            <a:endParaRPr lang="en-GB" sz="1100" dirty="0">
              <a:latin typeface="+mn-lt"/>
            </a:endParaRPr>
          </a:p>
          <a:p>
            <a:r>
              <a:rPr lang="en-GB" sz="1100" b="0" i="0" dirty="0">
                <a:effectLst/>
                <a:latin typeface="+mn-lt"/>
              </a:rPr>
              <a:t>It does this through outlining recent and ongoing initiatives being undertaken by the regulators to streamline regulatory processes, and sets out future commitments (see box)</a:t>
            </a:r>
          </a:p>
          <a:p>
            <a:endParaRPr lang="en-GB" sz="1100" b="0" i="0" dirty="0">
              <a:effectLst/>
              <a:latin typeface="+mn-lt"/>
            </a:endParaRPr>
          </a:p>
          <a:p>
            <a:r>
              <a:rPr lang="en-GB" sz="1100" i="0" dirty="0">
                <a:effectLst/>
                <a:latin typeface="+mn-lt"/>
              </a:rPr>
              <a:t>A major new commitment is the launch of </a:t>
            </a:r>
            <a:r>
              <a:rPr lang="en-GB" sz="1100" b="0" i="0" dirty="0">
                <a:effectLst/>
                <a:latin typeface="+mn-lt"/>
              </a:rPr>
              <a:t>the new ‘smarter regulation challenge’ for industry through the </a:t>
            </a:r>
            <a:r>
              <a:rPr lang="en-GB" sz="1100" b="1" i="0" dirty="0">
                <a:effectLst/>
                <a:latin typeface="+mn-lt"/>
              </a:rPr>
              <a:t>Alternative Routes to Market Consultation </a:t>
            </a:r>
            <a:r>
              <a:rPr lang="en-GB" sz="1100" i="0" dirty="0">
                <a:effectLst/>
                <a:latin typeface="+mn-lt"/>
              </a:rPr>
              <a:t>(see later slides).</a:t>
            </a:r>
            <a:r>
              <a:rPr lang="en-GB" sz="1100" b="1" i="0" dirty="0">
                <a:effectLst/>
                <a:latin typeface="+mn-lt"/>
              </a:rPr>
              <a:t> </a:t>
            </a:r>
            <a:r>
              <a:rPr lang="en-GB" sz="1100" b="0" i="0" dirty="0">
                <a:effectLst/>
                <a:latin typeface="+mn-lt"/>
              </a:rPr>
              <a:t>HMG is calling on industry to identify how we can reduce bureaucracy to drive efficiencies in the deployment of new projects.</a:t>
            </a:r>
          </a:p>
        </p:txBody>
      </p:sp>
      <p:pic>
        <p:nvPicPr>
          <p:cNvPr id="6" name="Picture 5">
            <a:extLst>
              <a:ext uri="{FF2B5EF4-FFF2-40B4-BE49-F238E27FC236}">
                <a16:creationId xmlns:a16="http://schemas.microsoft.com/office/drawing/2014/main" id="{D6BC427A-5732-982E-2C99-6D3CBA7B6FDE}"/>
              </a:ext>
            </a:extLst>
          </p:cNvPr>
          <p:cNvPicPr>
            <a:picLocks noChangeAspect="1"/>
          </p:cNvPicPr>
          <p:nvPr/>
        </p:nvPicPr>
        <p:blipFill>
          <a:blip r:embed="rId3"/>
          <a:stretch>
            <a:fillRect/>
          </a:stretch>
        </p:blipFill>
        <p:spPr>
          <a:xfrm>
            <a:off x="7462982" y="2511286"/>
            <a:ext cx="4360747" cy="4031882"/>
          </a:xfrm>
          <a:prstGeom prst="rect">
            <a:avLst/>
          </a:prstGeom>
        </p:spPr>
      </p:pic>
    </p:spTree>
    <p:extLst>
      <p:ext uri="{BB962C8B-B14F-4D97-AF65-F5344CB8AC3E}">
        <p14:creationId xmlns:p14="http://schemas.microsoft.com/office/powerpoint/2010/main" val="3268418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BFDDB-4AAF-6840-87F2-C05F86A5DD1D}"/>
              </a:ext>
            </a:extLst>
          </p:cNvPr>
          <p:cNvSpPr>
            <a:spLocks noGrp="1"/>
          </p:cNvSpPr>
          <p:nvPr>
            <p:ph type="title"/>
          </p:nvPr>
        </p:nvSpPr>
        <p:spPr>
          <a:xfrm>
            <a:off x="266701" y="384613"/>
            <a:ext cx="11425765" cy="1140864"/>
          </a:xfrm>
        </p:spPr>
        <p:txBody>
          <a:bodyPr/>
          <a:lstStyle/>
          <a:p>
            <a:r>
              <a:rPr lang="en-GB" dirty="0">
                <a:solidFill>
                  <a:srgbClr val="00203D"/>
                </a:solidFill>
              </a:rPr>
              <a:t>Civil Nuclear: Roadmap to 2050 – Financing and funding models</a:t>
            </a:r>
            <a:endParaRPr lang="en-US" dirty="0"/>
          </a:p>
          <a:p>
            <a:endParaRPr lang="en-GB" dirty="0">
              <a:solidFill>
                <a:srgbClr val="00203D"/>
              </a:solidFill>
            </a:endParaRPr>
          </a:p>
        </p:txBody>
      </p:sp>
      <p:sp>
        <p:nvSpPr>
          <p:cNvPr id="3" name="Text Placeholder 2">
            <a:extLst>
              <a:ext uri="{FF2B5EF4-FFF2-40B4-BE49-F238E27FC236}">
                <a16:creationId xmlns:a16="http://schemas.microsoft.com/office/drawing/2014/main" id="{648228D4-56E2-D64A-89E7-1375E7D4EA25}"/>
              </a:ext>
            </a:extLst>
          </p:cNvPr>
          <p:cNvSpPr>
            <a:spLocks noGrp="1"/>
          </p:cNvSpPr>
          <p:nvPr>
            <p:ph type="body" sz="quarter" idx="12"/>
          </p:nvPr>
        </p:nvSpPr>
        <p:spPr>
          <a:xfrm>
            <a:off x="293968" y="6413991"/>
            <a:ext cx="9173135" cy="383116"/>
          </a:xfrm>
        </p:spPr>
        <p:txBody>
          <a:bodyPr vert="horz" lIns="91440" tIns="45720" rIns="91440" bIns="45720" rtlCol="0" anchor="t">
            <a:normAutofit/>
          </a:bodyPr>
          <a:lstStyle/>
          <a:p>
            <a:pPr marL="122555"/>
            <a:r>
              <a:rPr lang="en-US" dirty="0">
                <a:latin typeface="Open Sans"/>
                <a:ea typeface="Open Sans"/>
                <a:cs typeface="Open Sans"/>
              </a:rPr>
              <a:t>Official - Commercial</a:t>
            </a:r>
            <a:endParaRPr lang="en-US" dirty="0"/>
          </a:p>
        </p:txBody>
      </p:sp>
      <p:sp>
        <p:nvSpPr>
          <p:cNvPr id="11" name="TextBox 10">
            <a:extLst>
              <a:ext uri="{FF2B5EF4-FFF2-40B4-BE49-F238E27FC236}">
                <a16:creationId xmlns:a16="http://schemas.microsoft.com/office/drawing/2014/main" id="{B2677ADC-B956-4D1D-9004-890A2E24B4DB}"/>
              </a:ext>
            </a:extLst>
          </p:cNvPr>
          <p:cNvSpPr txBox="1"/>
          <p:nvPr/>
        </p:nvSpPr>
        <p:spPr>
          <a:xfrm>
            <a:off x="266701" y="831267"/>
            <a:ext cx="11542180" cy="1191762"/>
          </a:xfrm>
          <a:prstGeom prst="rect">
            <a:avLst/>
          </a:prstGeom>
          <a:solidFill>
            <a:schemeClr val="bg1">
              <a:lumMod val="20000"/>
              <a:lumOff val="80000"/>
            </a:schemeClr>
          </a:solidFill>
        </p:spPr>
        <p:txBody>
          <a:bodyPr vert="horz" wrap="square" lIns="91440" tIns="45720" rIns="91440" bIns="45720" rtlCol="0" anchor="t">
            <a:normAutofit/>
          </a:bodyPr>
          <a:lstStyle/>
          <a:p>
            <a:pPr marL="6350" algn="l">
              <a:lnSpc>
                <a:spcPct val="110000"/>
              </a:lnSpc>
              <a:buClr>
                <a:schemeClr val="accent1"/>
              </a:buClr>
            </a:pPr>
            <a:r>
              <a:rPr lang="en-GB" sz="1100" b="1" dirty="0">
                <a:latin typeface="+mn-lt"/>
              </a:rPr>
              <a:t>Why does it matter to NNL?</a:t>
            </a:r>
          </a:p>
          <a:p>
            <a:pPr marL="177800" indent="-171450" algn="l">
              <a:lnSpc>
                <a:spcPct val="110000"/>
              </a:lnSpc>
              <a:buClr>
                <a:schemeClr val="accent1"/>
              </a:buClr>
              <a:buFont typeface="Arial" panose="020B0604020202020204" pitchFamily="34" charset="0"/>
              <a:buChar char="•"/>
            </a:pPr>
            <a:r>
              <a:rPr lang="en-GB" sz="1100" dirty="0">
                <a:latin typeface="+mn-lt"/>
              </a:rPr>
              <a:t>Knowledge of possible financing structures for new nuclear projects can help inform ongoing work under AMR RD&amp;D Phase B, which will set out plans for Phase C and a subsequent fleet, each of which will need a structured approach to financing</a:t>
            </a:r>
            <a:endParaRPr lang="en-GB" sz="1100" b="1" dirty="0">
              <a:latin typeface="+mn-lt"/>
            </a:endParaRPr>
          </a:p>
          <a:p>
            <a:pPr marL="177800" indent="-171450" algn="l">
              <a:lnSpc>
                <a:spcPct val="110000"/>
              </a:lnSpc>
              <a:buClr>
                <a:schemeClr val="accent1"/>
              </a:buClr>
              <a:buFont typeface="Arial" panose="020B0604020202020204" pitchFamily="34" charset="0"/>
              <a:buChar char="•"/>
            </a:pPr>
            <a:r>
              <a:rPr lang="en-GB" sz="1100" dirty="0">
                <a:latin typeface="+mn-lt"/>
              </a:rPr>
              <a:t>NNL may wish to respond to the future consultation on inclusion of nuclear in the Green Taxonomy – we previously supported initiatives for the equivalent EU taxonomy</a:t>
            </a:r>
            <a:endParaRPr lang="en-GB" sz="1100" b="1" dirty="0">
              <a:latin typeface="+mn-lt"/>
            </a:endParaRPr>
          </a:p>
          <a:p>
            <a:pPr marL="177800" indent="-171450">
              <a:lnSpc>
                <a:spcPct val="110000"/>
              </a:lnSpc>
              <a:buClr>
                <a:schemeClr val="accent1"/>
              </a:buClr>
              <a:buFont typeface="Arial" panose="020B0604020202020204" pitchFamily="34" charset="0"/>
              <a:buChar char="•"/>
            </a:pPr>
            <a:endParaRPr lang="en-GB" sz="1100" dirty="0">
              <a:latin typeface="+mn-lt"/>
            </a:endParaRPr>
          </a:p>
        </p:txBody>
      </p:sp>
      <p:sp>
        <p:nvSpPr>
          <p:cNvPr id="5" name="TextBox 4">
            <a:extLst>
              <a:ext uri="{FF2B5EF4-FFF2-40B4-BE49-F238E27FC236}">
                <a16:creationId xmlns:a16="http://schemas.microsoft.com/office/drawing/2014/main" id="{A82133FA-A7FA-7396-BC2A-979E37108BBB}"/>
              </a:ext>
            </a:extLst>
          </p:cNvPr>
          <p:cNvSpPr txBox="1"/>
          <p:nvPr/>
        </p:nvSpPr>
        <p:spPr>
          <a:xfrm>
            <a:off x="293968" y="2503318"/>
            <a:ext cx="5564234" cy="1954381"/>
          </a:xfrm>
          <a:prstGeom prst="rect">
            <a:avLst/>
          </a:prstGeom>
          <a:noFill/>
        </p:spPr>
        <p:txBody>
          <a:bodyPr wrap="square">
            <a:spAutoFit/>
          </a:bodyPr>
          <a:lstStyle/>
          <a:p>
            <a:r>
              <a:rPr lang="en-GB" sz="1100" b="0" i="0" dirty="0">
                <a:effectLst/>
                <a:latin typeface="+mn-lt"/>
              </a:rPr>
              <a:t>The Roadmap sets out the financing mechanisms and measures the government has put in place </a:t>
            </a:r>
            <a:r>
              <a:rPr lang="en-GB" sz="1100" b="1" i="0" dirty="0">
                <a:effectLst/>
                <a:latin typeface="+mn-lt"/>
              </a:rPr>
              <a:t>to ensure that new nuclear projects can be effectively financed</a:t>
            </a:r>
            <a:r>
              <a:rPr lang="en-GB" sz="1100" b="0" i="0" dirty="0">
                <a:effectLst/>
                <a:latin typeface="+mn-lt"/>
              </a:rPr>
              <a:t>. </a:t>
            </a:r>
          </a:p>
          <a:p>
            <a:endParaRPr lang="en-GB" sz="1100" dirty="0">
              <a:latin typeface="+mn-lt"/>
            </a:endParaRPr>
          </a:p>
          <a:p>
            <a:r>
              <a:rPr lang="en-GB" sz="1100" b="0" i="0" dirty="0">
                <a:effectLst/>
                <a:latin typeface="+mn-lt"/>
              </a:rPr>
              <a:t>It confirms that both </a:t>
            </a:r>
            <a:r>
              <a:rPr lang="en-GB" sz="1100" b="1" i="0" dirty="0">
                <a:effectLst/>
                <a:latin typeface="+mn-lt"/>
              </a:rPr>
              <a:t>the </a:t>
            </a:r>
            <a:r>
              <a:rPr lang="en-GB" sz="1100" b="1" i="0" dirty="0" err="1">
                <a:effectLst/>
                <a:latin typeface="+mn-lt"/>
              </a:rPr>
              <a:t>CfD</a:t>
            </a:r>
            <a:r>
              <a:rPr lang="en-GB" sz="1100" b="1" i="0" dirty="0">
                <a:effectLst/>
                <a:latin typeface="+mn-lt"/>
              </a:rPr>
              <a:t> and RAB funding models will be available </a:t>
            </a:r>
            <a:r>
              <a:rPr lang="en-GB" sz="1100" b="0" i="0" dirty="0">
                <a:effectLst/>
                <a:latin typeface="+mn-lt"/>
              </a:rPr>
              <a:t>as possible approaches </a:t>
            </a:r>
            <a:r>
              <a:rPr lang="en-GB" sz="1100" dirty="0">
                <a:latin typeface="+mn-lt"/>
              </a:rPr>
              <a:t>for future nuclear </a:t>
            </a:r>
            <a:r>
              <a:rPr lang="en-GB" sz="1100" b="0" i="0" dirty="0">
                <a:effectLst/>
                <a:latin typeface="+mn-lt"/>
              </a:rPr>
              <a:t>projects.</a:t>
            </a:r>
          </a:p>
          <a:p>
            <a:endParaRPr lang="en-GB" sz="1100" b="0" i="0" dirty="0">
              <a:effectLst/>
              <a:latin typeface="+mn-lt"/>
            </a:endParaRPr>
          </a:p>
          <a:p>
            <a:r>
              <a:rPr lang="en-GB" sz="1100" b="0" i="0" dirty="0">
                <a:effectLst/>
                <a:latin typeface="+mn-lt"/>
              </a:rPr>
              <a:t>The government is also taking further steps to make UK nuclear projects investable. This includes enhancing the UK’s </a:t>
            </a:r>
            <a:r>
              <a:rPr lang="en-GB" sz="1100" b="1" i="0" dirty="0">
                <a:effectLst/>
                <a:latin typeface="+mn-lt"/>
              </a:rPr>
              <a:t>Nuclear Third-Party Liability </a:t>
            </a:r>
            <a:r>
              <a:rPr lang="en-GB" sz="1100" b="0" i="0" dirty="0">
                <a:effectLst/>
                <a:latin typeface="+mn-lt"/>
              </a:rPr>
              <a:t>(NTPL) regime, as well as consulting on including </a:t>
            </a:r>
            <a:r>
              <a:rPr lang="en-GB" sz="1100" b="1" i="0" dirty="0">
                <a:effectLst/>
                <a:latin typeface="+mn-lt"/>
              </a:rPr>
              <a:t>nuclear in the UK’s Green Taxonomy</a:t>
            </a:r>
            <a:r>
              <a:rPr lang="en-GB" sz="1100" b="0" i="0" dirty="0">
                <a:effectLst/>
                <a:latin typeface="+mn-lt"/>
              </a:rPr>
              <a:t>. </a:t>
            </a:r>
          </a:p>
          <a:p>
            <a:endParaRPr lang="en-GB" sz="1100" b="0" i="0" dirty="0">
              <a:effectLst/>
              <a:latin typeface="+mn-lt"/>
            </a:endParaRPr>
          </a:p>
        </p:txBody>
      </p:sp>
      <p:pic>
        <p:nvPicPr>
          <p:cNvPr id="7" name="Picture 6">
            <a:extLst>
              <a:ext uri="{FF2B5EF4-FFF2-40B4-BE49-F238E27FC236}">
                <a16:creationId xmlns:a16="http://schemas.microsoft.com/office/drawing/2014/main" id="{0F27BEA2-B260-6F3E-FB2C-E8BDBC372E28}"/>
              </a:ext>
            </a:extLst>
          </p:cNvPr>
          <p:cNvPicPr>
            <a:picLocks noChangeAspect="1"/>
          </p:cNvPicPr>
          <p:nvPr/>
        </p:nvPicPr>
        <p:blipFill>
          <a:blip r:embed="rId3"/>
          <a:stretch>
            <a:fillRect/>
          </a:stretch>
        </p:blipFill>
        <p:spPr>
          <a:xfrm>
            <a:off x="6095999" y="2427020"/>
            <a:ext cx="5712881" cy="2106978"/>
          </a:xfrm>
          <a:prstGeom prst="rect">
            <a:avLst/>
          </a:prstGeom>
        </p:spPr>
      </p:pic>
    </p:spTree>
    <p:extLst>
      <p:ext uri="{BB962C8B-B14F-4D97-AF65-F5344CB8AC3E}">
        <p14:creationId xmlns:p14="http://schemas.microsoft.com/office/powerpoint/2010/main" val="1698398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BFDDB-4AAF-6840-87F2-C05F86A5DD1D}"/>
              </a:ext>
            </a:extLst>
          </p:cNvPr>
          <p:cNvSpPr>
            <a:spLocks noGrp="1"/>
          </p:cNvSpPr>
          <p:nvPr>
            <p:ph type="title"/>
          </p:nvPr>
        </p:nvSpPr>
        <p:spPr>
          <a:xfrm>
            <a:off x="266701" y="384613"/>
            <a:ext cx="11425765" cy="1140864"/>
          </a:xfrm>
        </p:spPr>
        <p:txBody>
          <a:bodyPr/>
          <a:lstStyle/>
          <a:p>
            <a:r>
              <a:rPr lang="en-GB" dirty="0">
                <a:solidFill>
                  <a:srgbClr val="00203D"/>
                </a:solidFill>
              </a:rPr>
              <a:t>Civil Nuclear: Roadmap to 2050 – UK nuclear fuel cycle</a:t>
            </a:r>
            <a:br>
              <a:rPr lang="en-GB" dirty="0">
                <a:solidFill>
                  <a:srgbClr val="00203D"/>
                </a:solidFill>
              </a:rPr>
            </a:br>
            <a:endParaRPr lang="en-GB" dirty="0">
              <a:solidFill>
                <a:srgbClr val="00203D"/>
              </a:solidFill>
            </a:endParaRPr>
          </a:p>
        </p:txBody>
      </p:sp>
      <p:sp>
        <p:nvSpPr>
          <p:cNvPr id="3" name="Text Placeholder 2">
            <a:extLst>
              <a:ext uri="{FF2B5EF4-FFF2-40B4-BE49-F238E27FC236}">
                <a16:creationId xmlns:a16="http://schemas.microsoft.com/office/drawing/2014/main" id="{648228D4-56E2-D64A-89E7-1375E7D4EA25}"/>
              </a:ext>
            </a:extLst>
          </p:cNvPr>
          <p:cNvSpPr>
            <a:spLocks noGrp="1"/>
          </p:cNvSpPr>
          <p:nvPr>
            <p:ph type="body" sz="quarter" idx="12"/>
          </p:nvPr>
        </p:nvSpPr>
        <p:spPr>
          <a:xfrm>
            <a:off x="293968" y="6413991"/>
            <a:ext cx="9173135" cy="383116"/>
          </a:xfrm>
        </p:spPr>
        <p:txBody>
          <a:bodyPr vert="horz" lIns="91440" tIns="45720" rIns="91440" bIns="45720" rtlCol="0" anchor="t">
            <a:normAutofit/>
          </a:bodyPr>
          <a:lstStyle/>
          <a:p>
            <a:pPr marL="122555"/>
            <a:r>
              <a:rPr lang="en-US" dirty="0">
                <a:latin typeface="Open Sans"/>
                <a:ea typeface="Open Sans"/>
                <a:cs typeface="Open Sans"/>
              </a:rPr>
              <a:t>Official - Commercial</a:t>
            </a:r>
            <a:endParaRPr lang="en-US" dirty="0"/>
          </a:p>
        </p:txBody>
      </p:sp>
      <p:sp>
        <p:nvSpPr>
          <p:cNvPr id="11" name="TextBox 10">
            <a:extLst>
              <a:ext uri="{FF2B5EF4-FFF2-40B4-BE49-F238E27FC236}">
                <a16:creationId xmlns:a16="http://schemas.microsoft.com/office/drawing/2014/main" id="{B2677ADC-B956-4D1D-9004-890A2E24B4DB}"/>
              </a:ext>
            </a:extLst>
          </p:cNvPr>
          <p:cNvSpPr txBox="1"/>
          <p:nvPr/>
        </p:nvSpPr>
        <p:spPr>
          <a:xfrm>
            <a:off x="266701" y="1080648"/>
            <a:ext cx="11542180" cy="1050935"/>
          </a:xfrm>
          <a:prstGeom prst="rect">
            <a:avLst/>
          </a:prstGeom>
          <a:solidFill>
            <a:schemeClr val="bg1">
              <a:lumMod val="20000"/>
              <a:lumOff val="80000"/>
            </a:schemeClr>
          </a:solidFill>
        </p:spPr>
        <p:txBody>
          <a:bodyPr vert="horz" wrap="square" lIns="91440" tIns="45720" rIns="91440" bIns="45720" rtlCol="0" anchor="t">
            <a:normAutofit/>
          </a:bodyPr>
          <a:lstStyle/>
          <a:p>
            <a:pPr marL="6350" algn="l">
              <a:lnSpc>
                <a:spcPct val="110000"/>
              </a:lnSpc>
              <a:buClr>
                <a:schemeClr val="accent1"/>
              </a:buClr>
            </a:pPr>
            <a:r>
              <a:rPr lang="en-GB" sz="1100" b="1" dirty="0">
                <a:latin typeface="+mn-lt"/>
              </a:rPr>
              <a:t>Why does it matter to NNL?</a:t>
            </a:r>
          </a:p>
          <a:p>
            <a:pPr marL="177800" indent="-171450">
              <a:lnSpc>
                <a:spcPct val="110000"/>
              </a:lnSpc>
              <a:buClr>
                <a:schemeClr val="accent1"/>
              </a:buClr>
              <a:buFont typeface="Arial" panose="020B0604020202020204" pitchFamily="34" charset="0"/>
              <a:buChar char="•"/>
            </a:pPr>
            <a:r>
              <a:rPr lang="en-GB" sz="1100" dirty="0">
                <a:latin typeface="+mn-lt"/>
              </a:rPr>
              <a:t>Securing a UK supply of domestic fuel, and associated capabilities, is a headline policy in the Roadmap, with significant new funding (£300m) announced. </a:t>
            </a:r>
          </a:p>
          <a:p>
            <a:pPr marL="177800" indent="-171450">
              <a:lnSpc>
                <a:spcPct val="110000"/>
              </a:lnSpc>
              <a:buClr>
                <a:schemeClr val="accent1"/>
              </a:buClr>
              <a:buFont typeface="Arial" panose="020B0604020202020204" pitchFamily="34" charset="0"/>
              <a:buChar char="•"/>
            </a:pPr>
            <a:r>
              <a:rPr lang="en-GB" sz="1100" dirty="0">
                <a:latin typeface="+mn-lt"/>
              </a:rPr>
              <a:t>NNL’s capabilities are referenced as having a key role to play, leading on underpinning R&amp;D and provision of technical advice related to development of advanced fuels</a:t>
            </a:r>
          </a:p>
          <a:p>
            <a:pPr marL="177800" indent="-171450">
              <a:lnSpc>
                <a:spcPct val="110000"/>
              </a:lnSpc>
              <a:buClr>
                <a:schemeClr val="accent1"/>
              </a:buClr>
              <a:buFont typeface="Arial" panose="020B0604020202020204" pitchFamily="34" charset="0"/>
              <a:buChar char="•"/>
            </a:pPr>
            <a:r>
              <a:rPr lang="en-GB" sz="1100" dirty="0">
                <a:latin typeface="+mn-lt"/>
              </a:rPr>
              <a:t>The decision not to support use of plutonium for ANTs may have implications for AMR vendors and where NNL provides advice and technical support</a:t>
            </a:r>
          </a:p>
        </p:txBody>
      </p:sp>
      <p:pic>
        <p:nvPicPr>
          <p:cNvPr id="7" name="Picture 6">
            <a:extLst>
              <a:ext uri="{FF2B5EF4-FFF2-40B4-BE49-F238E27FC236}">
                <a16:creationId xmlns:a16="http://schemas.microsoft.com/office/drawing/2014/main" id="{6005CD09-E25E-3C6D-285D-DA30F739FE6D}"/>
              </a:ext>
            </a:extLst>
          </p:cNvPr>
          <p:cNvPicPr>
            <a:picLocks noChangeAspect="1"/>
          </p:cNvPicPr>
          <p:nvPr/>
        </p:nvPicPr>
        <p:blipFill>
          <a:blip r:embed="rId3"/>
          <a:stretch>
            <a:fillRect/>
          </a:stretch>
        </p:blipFill>
        <p:spPr>
          <a:xfrm>
            <a:off x="7338175" y="2316089"/>
            <a:ext cx="4470706" cy="2926033"/>
          </a:xfrm>
          <a:prstGeom prst="rect">
            <a:avLst/>
          </a:prstGeom>
        </p:spPr>
      </p:pic>
      <p:sp>
        <p:nvSpPr>
          <p:cNvPr id="8" name="TextBox 7">
            <a:extLst>
              <a:ext uri="{FF2B5EF4-FFF2-40B4-BE49-F238E27FC236}">
                <a16:creationId xmlns:a16="http://schemas.microsoft.com/office/drawing/2014/main" id="{B0F8EF13-2CE1-C104-FFE7-F6C821F47AFF}"/>
              </a:ext>
            </a:extLst>
          </p:cNvPr>
          <p:cNvSpPr txBox="1"/>
          <p:nvPr/>
        </p:nvSpPr>
        <p:spPr>
          <a:xfrm>
            <a:off x="266700" y="2308059"/>
            <a:ext cx="7002317" cy="3016980"/>
          </a:xfrm>
          <a:prstGeom prst="rect">
            <a:avLst/>
          </a:prstGeom>
          <a:noFill/>
        </p:spPr>
        <p:txBody>
          <a:bodyPr wrap="square">
            <a:spAutoFit/>
          </a:bodyPr>
          <a:lstStyle/>
          <a:p>
            <a:pPr>
              <a:lnSpc>
                <a:spcPct val="107000"/>
              </a:lnSpc>
              <a:spcAft>
                <a:spcPts val="800"/>
              </a:spcAft>
            </a:pPr>
            <a:r>
              <a:rPr lang="en-GB" sz="1050" kern="0" dirty="0">
                <a:solidFill>
                  <a:srgbClr val="000000"/>
                </a:solidFill>
                <a:effectLst/>
                <a:latin typeface="+mn-lt"/>
                <a:ea typeface="Times New Roman" panose="02020603050405020304" pitchFamily="18" charset="0"/>
                <a:cs typeface="Times New Roman" panose="02020603050405020304" pitchFamily="18" charset="0"/>
              </a:rPr>
              <a:t>The Roadmap emphasises the importance of fuel cycle capabilities to underpin government net zero and national security objectives, and that interventions are required to ‘regenerate’ our world leading fuel cycl</a:t>
            </a:r>
            <a:r>
              <a:rPr lang="en-GB" sz="1050" dirty="0">
                <a:latin typeface="+mn-lt"/>
                <a:ea typeface="Times New Roman" panose="02020603050405020304" pitchFamily="18" charset="0"/>
                <a:cs typeface="Times New Roman" panose="02020603050405020304" pitchFamily="18" charset="0"/>
              </a:rPr>
              <a:t>e </a:t>
            </a:r>
            <a:r>
              <a:rPr lang="en-GB" sz="1050" kern="0" dirty="0">
                <a:solidFill>
                  <a:srgbClr val="000000"/>
                </a:solidFill>
                <a:effectLst/>
                <a:latin typeface="+mn-lt"/>
                <a:ea typeface="Times New Roman" panose="02020603050405020304" pitchFamily="18" charset="0"/>
                <a:cs typeface="Times New Roman" panose="02020603050405020304" pitchFamily="18" charset="0"/>
              </a:rPr>
              <a:t>capabilities and capacity for LEU, LEU+ and HALEU fuels. Government reiterates existing initiatives through the Nuclear Fuel Fund and AMR RD&amp;D programme, and a </a:t>
            </a:r>
            <a:r>
              <a:rPr lang="en-GB" sz="1050" b="1" kern="0" dirty="0">
                <a:solidFill>
                  <a:srgbClr val="000000"/>
                </a:solidFill>
                <a:effectLst/>
                <a:latin typeface="+mn-lt"/>
                <a:ea typeface="Times New Roman" panose="02020603050405020304" pitchFamily="18" charset="0"/>
                <a:cs typeface="Times New Roman" panose="02020603050405020304" pitchFamily="18" charset="0"/>
              </a:rPr>
              <a:t>significant new package of funding </a:t>
            </a:r>
            <a:r>
              <a:rPr lang="en-GB" sz="1050" kern="0" dirty="0">
                <a:solidFill>
                  <a:srgbClr val="000000"/>
                </a:solidFill>
                <a:effectLst/>
                <a:latin typeface="+mn-lt"/>
                <a:ea typeface="Times New Roman" panose="02020603050405020304" pitchFamily="18" charset="0"/>
                <a:cs typeface="Times New Roman" panose="02020603050405020304" pitchFamily="18" charset="0"/>
              </a:rPr>
              <a:t>and policy commitments:</a:t>
            </a:r>
          </a:p>
          <a:p>
            <a:pPr marL="171450" indent="-171450">
              <a:lnSpc>
                <a:spcPct val="107000"/>
              </a:lnSpc>
              <a:spcAft>
                <a:spcPts val="800"/>
              </a:spcAft>
              <a:buFont typeface="Arial" panose="020B0604020202020204" pitchFamily="34" charset="0"/>
              <a:buChar char="•"/>
            </a:pPr>
            <a:r>
              <a:rPr lang="en-GB" sz="1050" kern="0" dirty="0">
                <a:solidFill>
                  <a:srgbClr val="000000"/>
                </a:solidFill>
                <a:effectLst/>
                <a:latin typeface="+mn-lt"/>
                <a:ea typeface="Times New Roman" panose="02020603050405020304" pitchFamily="18" charset="0"/>
                <a:cs typeface="Times New Roman" panose="02020603050405020304" pitchFamily="18" charset="0"/>
              </a:rPr>
              <a:t>up </a:t>
            </a:r>
            <a:r>
              <a:rPr lang="en-GB" sz="1050" b="1" kern="0" dirty="0">
                <a:solidFill>
                  <a:srgbClr val="000000"/>
                </a:solidFill>
                <a:effectLst/>
                <a:latin typeface="+mn-lt"/>
                <a:ea typeface="Times New Roman" panose="02020603050405020304" pitchFamily="18" charset="0"/>
                <a:cs typeface="Times New Roman" panose="02020603050405020304" pitchFamily="18" charset="0"/>
              </a:rPr>
              <a:t>to £300m in a UK HALEU Fuels Programme </a:t>
            </a:r>
            <a:r>
              <a:rPr lang="en-GB" sz="1050" kern="0" dirty="0">
                <a:solidFill>
                  <a:srgbClr val="000000"/>
                </a:solidFill>
                <a:effectLst/>
                <a:latin typeface="+mn-lt"/>
                <a:ea typeface="Times New Roman" panose="02020603050405020304" pitchFamily="18" charset="0"/>
                <a:cs typeface="Times New Roman" panose="02020603050405020304" pitchFamily="18" charset="0"/>
              </a:rPr>
              <a:t>through the Green Industries Growth Accelerator Fund</a:t>
            </a:r>
            <a:r>
              <a:rPr lang="en-GB" sz="1050" dirty="0">
                <a:latin typeface="+mn-lt"/>
                <a:ea typeface="Times New Roman" panose="02020603050405020304" pitchFamily="18" charset="0"/>
                <a:cs typeface="Times New Roman" panose="02020603050405020304" pitchFamily="18" charset="0"/>
              </a:rPr>
              <a:t> to </a:t>
            </a:r>
            <a:r>
              <a:rPr lang="en-GB" sz="1050" kern="0" dirty="0">
                <a:solidFill>
                  <a:srgbClr val="000000"/>
                </a:solidFill>
                <a:effectLst/>
                <a:latin typeface="+mn-lt"/>
                <a:ea typeface="Times New Roman" panose="02020603050405020304" pitchFamily="18" charset="0"/>
                <a:cs typeface="Times New Roman" panose="02020603050405020304" pitchFamily="18" charset="0"/>
              </a:rPr>
              <a:t>establish HALEU enrichment and routes to deconversion capabilities by the end of the decade. </a:t>
            </a:r>
          </a:p>
          <a:p>
            <a:pPr>
              <a:lnSpc>
                <a:spcPct val="107000"/>
              </a:lnSpc>
              <a:spcAft>
                <a:spcPts val="800"/>
              </a:spcAft>
            </a:pPr>
            <a:r>
              <a:rPr lang="en-GB" sz="1050" kern="0" dirty="0">
                <a:solidFill>
                  <a:srgbClr val="000000"/>
                </a:solidFill>
                <a:effectLst/>
                <a:latin typeface="+mn-lt"/>
                <a:ea typeface="Times New Roman" panose="02020603050405020304" pitchFamily="18" charset="0"/>
                <a:cs typeface="Times New Roman" panose="02020603050405020304" pitchFamily="18" charset="0"/>
              </a:rPr>
              <a:t>Under the NFF, DESNZ will also be investing:</a:t>
            </a:r>
            <a:endParaRPr lang="en-GB" sz="1050" kern="100" dirty="0">
              <a:effectLst/>
              <a:latin typeface="+mn-lt"/>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GB" sz="1050" kern="0" dirty="0">
                <a:solidFill>
                  <a:srgbClr val="000000"/>
                </a:solidFill>
                <a:effectLst/>
                <a:latin typeface="+mn-lt"/>
                <a:ea typeface="Times New Roman" panose="02020603050405020304" pitchFamily="18" charset="0"/>
                <a:cs typeface="Times New Roman" panose="02020603050405020304" pitchFamily="18" charset="0"/>
              </a:rPr>
              <a:t>up to </a:t>
            </a:r>
            <a:r>
              <a:rPr lang="en-GB" sz="1050" b="1" kern="0" dirty="0">
                <a:solidFill>
                  <a:srgbClr val="000000"/>
                </a:solidFill>
                <a:effectLst/>
                <a:latin typeface="+mn-lt"/>
                <a:ea typeface="Times New Roman" panose="02020603050405020304" pitchFamily="18" charset="0"/>
                <a:cs typeface="Times New Roman" panose="02020603050405020304" pitchFamily="18" charset="0"/>
              </a:rPr>
              <a:t>£6m in a </a:t>
            </a:r>
            <a:r>
              <a:rPr lang="en-GB" sz="1050" b="1" kern="0" dirty="0" err="1">
                <a:solidFill>
                  <a:srgbClr val="000000"/>
                </a:solidFill>
                <a:effectLst/>
                <a:latin typeface="+mn-lt"/>
                <a:ea typeface="Times New Roman" panose="02020603050405020304" pitchFamily="18" charset="0"/>
                <a:cs typeface="Times New Roman" panose="02020603050405020304" pitchFamily="18" charset="0"/>
              </a:rPr>
              <a:t>Uranics</a:t>
            </a:r>
            <a:r>
              <a:rPr lang="en-GB" sz="1050" b="1" kern="0" dirty="0">
                <a:solidFill>
                  <a:srgbClr val="000000"/>
                </a:solidFill>
                <a:effectLst/>
                <a:latin typeface="+mn-lt"/>
                <a:ea typeface="Times New Roman" panose="02020603050405020304" pitchFamily="18" charset="0"/>
                <a:cs typeface="Times New Roman" panose="02020603050405020304" pitchFamily="18" charset="0"/>
              </a:rPr>
              <a:t> Innovation Centre at the National Nuclear Laboratory </a:t>
            </a:r>
            <a:r>
              <a:rPr lang="en-GB" sz="1050" kern="0" dirty="0">
                <a:solidFill>
                  <a:srgbClr val="000000"/>
                </a:solidFill>
                <a:effectLst/>
                <a:latin typeface="+mn-lt"/>
                <a:ea typeface="Times New Roman" panose="02020603050405020304" pitchFamily="18" charset="0"/>
                <a:cs typeface="Times New Roman" panose="02020603050405020304" pitchFamily="18" charset="0"/>
              </a:rPr>
              <a:t>(NNL) in partnership with UK universities, to support the development of front end fuels capabilities and expertise in the UK.</a:t>
            </a:r>
            <a:endParaRPr lang="en-GB" sz="1050" kern="100" dirty="0">
              <a:effectLst/>
              <a:latin typeface="+mn-lt"/>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GB" sz="1050" kern="0" dirty="0">
                <a:solidFill>
                  <a:srgbClr val="000000"/>
                </a:solidFill>
                <a:effectLst/>
                <a:latin typeface="+mn-lt"/>
                <a:ea typeface="Times New Roman" panose="02020603050405020304" pitchFamily="18" charset="0"/>
                <a:cs typeface="Times New Roman" panose="02020603050405020304" pitchFamily="18" charset="0"/>
              </a:rPr>
              <a:t>up to </a:t>
            </a:r>
            <a:r>
              <a:rPr lang="en-GB" sz="1050" b="1" kern="0" dirty="0">
                <a:solidFill>
                  <a:srgbClr val="000000"/>
                </a:solidFill>
                <a:effectLst/>
                <a:latin typeface="+mn-lt"/>
                <a:ea typeface="Times New Roman" panose="02020603050405020304" pitchFamily="18" charset="0"/>
                <a:cs typeface="Times New Roman" panose="02020603050405020304" pitchFamily="18" charset="0"/>
              </a:rPr>
              <a:t>£3.35m in the NNL to undertake a concept design of a HALEU deconversion test facility</a:t>
            </a:r>
            <a:r>
              <a:rPr lang="en-GB" sz="1050" kern="0" dirty="0">
                <a:solidFill>
                  <a:srgbClr val="000000"/>
                </a:solidFill>
                <a:effectLst/>
                <a:latin typeface="+mn-lt"/>
                <a:ea typeface="Times New Roman" panose="02020603050405020304" pitchFamily="18" charset="0"/>
                <a:cs typeface="Times New Roman" panose="02020603050405020304" pitchFamily="18" charset="0"/>
              </a:rPr>
              <a:t>, in support of building domestic capability to support a UK HALEU programme.</a:t>
            </a:r>
            <a:endParaRPr lang="en-GB" sz="1050" kern="100" dirty="0">
              <a:effectLst/>
              <a:latin typeface="+mn-lt"/>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GB" sz="1050" kern="0" dirty="0">
                <a:solidFill>
                  <a:srgbClr val="000000"/>
                </a:solidFill>
                <a:effectLst/>
                <a:latin typeface="+mn-lt"/>
                <a:ea typeface="Times New Roman" panose="02020603050405020304" pitchFamily="18" charset="0"/>
                <a:cs typeface="Times New Roman" panose="02020603050405020304" pitchFamily="18" charset="0"/>
              </a:rPr>
              <a:t>up to </a:t>
            </a:r>
            <a:r>
              <a:rPr lang="en-GB" sz="1050" b="1" kern="0" dirty="0">
                <a:solidFill>
                  <a:srgbClr val="000000"/>
                </a:solidFill>
                <a:effectLst/>
                <a:latin typeface="+mn-lt"/>
                <a:ea typeface="Times New Roman" panose="02020603050405020304" pitchFamily="18" charset="0"/>
                <a:cs typeface="Times New Roman" panose="02020603050405020304" pitchFamily="18" charset="0"/>
              </a:rPr>
              <a:t>£800,000 in a siting study </a:t>
            </a:r>
            <a:r>
              <a:rPr lang="en-GB" sz="1050" kern="0" dirty="0">
                <a:solidFill>
                  <a:srgbClr val="000000"/>
                </a:solidFill>
                <a:effectLst/>
                <a:latin typeface="+mn-lt"/>
                <a:ea typeface="Times New Roman" panose="02020603050405020304" pitchFamily="18" charset="0"/>
                <a:cs typeface="Times New Roman" panose="02020603050405020304" pitchFamily="18" charset="0"/>
              </a:rPr>
              <a:t>for the location of potential new nuclear fuel production facilities in the UK.</a:t>
            </a:r>
            <a:r>
              <a:rPr lang="en-GB" sz="1050" b="1" kern="100" dirty="0">
                <a:effectLst/>
                <a:latin typeface="+mn-lt"/>
                <a:ea typeface="Calibri" panose="020F0502020204030204" pitchFamily="34" charset="0"/>
                <a:cs typeface="Times New Roman" panose="02020603050405020304" pitchFamily="18" charset="0"/>
              </a:rPr>
              <a:t> </a:t>
            </a:r>
            <a:endParaRPr lang="en-GB" sz="1050" kern="100" dirty="0">
              <a:effectLst/>
              <a:latin typeface="+mn-l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F2B6633-0FDE-8A98-4680-780F659A0DD0}"/>
              </a:ext>
            </a:extLst>
          </p:cNvPr>
          <p:cNvSpPr txBox="1"/>
          <p:nvPr/>
        </p:nvSpPr>
        <p:spPr>
          <a:xfrm>
            <a:off x="280333" y="5343358"/>
            <a:ext cx="11699231" cy="1277273"/>
          </a:xfrm>
          <a:prstGeom prst="rect">
            <a:avLst/>
          </a:prstGeom>
          <a:noFill/>
        </p:spPr>
        <p:txBody>
          <a:bodyPr wrap="square">
            <a:spAutoFit/>
          </a:bodyPr>
          <a:lstStyle/>
          <a:p>
            <a:r>
              <a:rPr lang="en-GB" sz="1100" b="1" i="0" dirty="0">
                <a:solidFill>
                  <a:schemeClr val="tx1">
                    <a:lumMod val="50000"/>
                    <a:lumOff val="50000"/>
                  </a:schemeClr>
                </a:solidFill>
                <a:effectLst/>
                <a:latin typeface="+mn-lt"/>
              </a:rPr>
              <a:t>Microreactors: </a:t>
            </a:r>
            <a:r>
              <a:rPr lang="en-GB" sz="1100" b="0" i="0" dirty="0">
                <a:solidFill>
                  <a:srgbClr val="000000"/>
                </a:solidFill>
                <a:effectLst/>
                <a:latin typeface="+mn-lt"/>
              </a:rPr>
              <a:t>DESNZ are also supporting advanced uranium fuel development for </a:t>
            </a:r>
            <a:r>
              <a:rPr lang="en-GB" sz="1100" b="1" i="0" dirty="0">
                <a:solidFill>
                  <a:srgbClr val="000000"/>
                </a:solidFill>
                <a:effectLst/>
                <a:latin typeface="+mn-lt"/>
              </a:rPr>
              <a:t>micro-reactors,</a:t>
            </a:r>
            <a:r>
              <a:rPr lang="en-GB" sz="1100" b="0" i="0" dirty="0">
                <a:solidFill>
                  <a:srgbClr val="000000"/>
                </a:solidFill>
                <a:effectLst/>
                <a:latin typeface="+mn-lt"/>
              </a:rPr>
              <a:t> which, in addition to civil terrestrial applications, could be used for </a:t>
            </a:r>
            <a:r>
              <a:rPr lang="en-GB" sz="1100" b="1" i="0" dirty="0">
                <a:solidFill>
                  <a:srgbClr val="000000"/>
                </a:solidFill>
                <a:effectLst/>
                <a:latin typeface="+mn-lt"/>
              </a:rPr>
              <a:t>defence and </a:t>
            </a:r>
            <a:r>
              <a:rPr lang="en-GB" sz="1100" b="1" i="0" dirty="0">
                <a:solidFill>
                  <a:srgbClr val="000000"/>
                </a:solidFill>
                <a:effectLst/>
                <a:latin typeface="+mn-lt"/>
                <a:ea typeface="Open Sans SemiBold" pitchFamily="2" charset="0"/>
                <a:cs typeface="Open Sans SemiBold" pitchFamily="2" charset="0"/>
              </a:rPr>
              <a:t>extraterrestrial</a:t>
            </a:r>
            <a:r>
              <a:rPr lang="en-GB" sz="1100" b="1" i="0" dirty="0">
                <a:solidFill>
                  <a:srgbClr val="000000"/>
                </a:solidFill>
                <a:effectLst/>
                <a:latin typeface="+mn-lt"/>
              </a:rPr>
              <a:t> applications</a:t>
            </a:r>
            <a:r>
              <a:rPr lang="en-GB" sz="1100" b="0" i="0" dirty="0">
                <a:solidFill>
                  <a:srgbClr val="000000"/>
                </a:solidFill>
                <a:effectLst/>
                <a:latin typeface="+mn-lt"/>
              </a:rPr>
              <a:t> in the future</a:t>
            </a:r>
            <a:r>
              <a:rPr lang="en-GB" sz="1100" dirty="0">
                <a:latin typeface="+mn-lt"/>
              </a:rPr>
              <a:t> </a:t>
            </a:r>
          </a:p>
          <a:p>
            <a:endParaRPr lang="en-GB" sz="1100" dirty="0">
              <a:latin typeface="+mn-lt"/>
            </a:endParaRPr>
          </a:p>
          <a:p>
            <a:r>
              <a:rPr lang="en-GB" sz="1100" b="1" dirty="0">
                <a:solidFill>
                  <a:schemeClr val="accent4"/>
                </a:solidFill>
                <a:latin typeface="+mn-lt"/>
              </a:rPr>
              <a:t>Plutonium fuels: </a:t>
            </a:r>
            <a:r>
              <a:rPr lang="en-GB" sz="1100" dirty="0">
                <a:latin typeface="+mn-lt"/>
              </a:rPr>
              <a:t>HMG states for the first time that the </a:t>
            </a:r>
            <a:r>
              <a:rPr lang="en-GB" sz="1100" b="1" dirty="0"/>
              <a:t>UK will not support the use of plutonium stored at Sellafield by advanced nuclear technologies</a:t>
            </a:r>
            <a:r>
              <a:rPr lang="en-GB" sz="1100" dirty="0"/>
              <a:t>, whilst high hazard risk reduction activities are prioritised at site</a:t>
            </a:r>
          </a:p>
          <a:p>
            <a:br>
              <a:rPr lang="en-GB" sz="1100" dirty="0">
                <a:latin typeface="+mn-lt"/>
              </a:rPr>
            </a:br>
            <a:endParaRPr lang="en-GB" sz="1100" dirty="0">
              <a:latin typeface="+mn-lt"/>
            </a:endParaRPr>
          </a:p>
        </p:txBody>
      </p:sp>
    </p:spTree>
    <p:extLst>
      <p:ext uri="{BB962C8B-B14F-4D97-AF65-F5344CB8AC3E}">
        <p14:creationId xmlns:p14="http://schemas.microsoft.com/office/powerpoint/2010/main" val="3301767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BFDDB-4AAF-6840-87F2-C05F86A5DD1D}"/>
              </a:ext>
            </a:extLst>
          </p:cNvPr>
          <p:cNvSpPr>
            <a:spLocks noGrp="1"/>
          </p:cNvSpPr>
          <p:nvPr>
            <p:ph type="title"/>
          </p:nvPr>
        </p:nvSpPr>
        <p:spPr>
          <a:xfrm>
            <a:off x="266701" y="384613"/>
            <a:ext cx="11425765" cy="1140864"/>
          </a:xfrm>
        </p:spPr>
        <p:txBody>
          <a:bodyPr/>
          <a:lstStyle/>
          <a:p>
            <a:r>
              <a:rPr lang="en-GB" dirty="0">
                <a:solidFill>
                  <a:srgbClr val="00203D"/>
                </a:solidFill>
              </a:rPr>
              <a:t>Civil Nuclear: Roadmap to 2050 – Nuclear innovation and R&amp;D</a:t>
            </a:r>
            <a:br>
              <a:rPr lang="en-GB" dirty="0">
                <a:solidFill>
                  <a:srgbClr val="00203D"/>
                </a:solidFill>
              </a:rPr>
            </a:br>
            <a:r>
              <a:rPr lang="en-GB" dirty="0">
                <a:solidFill>
                  <a:srgbClr val="00203D"/>
                </a:solidFill>
              </a:rPr>
              <a:t> </a:t>
            </a:r>
          </a:p>
        </p:txBody>
      </p:sp>
      <p:sp>
        <p:nvSpPr>
          <p:cNvPr id="3" name="Text Placeholder 2">
            <a:extLst>
              <a:ext uri="{FF2B5EF4-FFF2-40B4-BE49-F238E27FC236}">
                <a16:creationId xmlns:a16="http://schemas.microsoft.com/office/drawing/2014/main" id="{648228D4-56E2-D64A-89E7-1375E7D4EA25}"/>
              </a:ext>
            </a:extLst>
          </p:cNvPr>
          <p:cNvSpPr>
            <a:spLocks noGrp="1"/>
          </p:cNvSpPr>
          <p:nvPr>
            <p:ph type="body" sz="quarter" idx="12"/>
          </p:nvPr>
        </p:nvSpPr>
        <p:spPr>
          <a:xfrm>
            <a:off x="293968" y="6413991"/>
            <a:ext cx="9173135" cy="383116"/>
          </a:xfrm>
        </p:spPr>
        <p:txBody>
          <a:bodyPr vert="horz" lIns="91440" tIns="45720" rIns="91440" bIns="45720" rtlCol="0" anchor="t">
            <a:normAutofit/>
          </a:bodyPr>
          <a:lstStyle/>
          <a:p>
            <a:pPr marL="122555"/>
            <a:r>
              <a:rPr lang="en-US" dirty="0">
                <a:latin typeface="Open Sans"/>
                <a:ea typeface="Open Sans"/>
                <a:cs typeface="Open Sans"/>
              </a:rPr>
              <a:t>Official - Commercial</a:t>
            </a:r>
            <a:endParaRPr lang="en-US" dirty="0"/>
          </a:p>
        </p:txBody>
      </p:sp>
      <p:sp>
        <p:nvSpPr>
          <p:cNvPr id="11" name="TextBox 10">
            <a:extLst>
              <a:ext uri="{FF2B5EF4-FFF2-40B4-BE49-F238E27FC236}">
                <a16:creationId xmlns:a16="http://schemas.microsoft.com/office/drawing/2014/main" id="{B2677ADC-B956-4D1D-9004-890A2E24B4DB}"/>
              </a:ext>
            </a:extLst>
          </p:cNvPr>
          <p:cNvSpPr txBox="1"/>
          <p:nvPr/>
        </p:nvSpPr>
        <p:spPr>
          <a:xfrm>
            <a:off x="266701" y="1080649"/>
            <a:ext cx="11542180" cy="1140864"/>
          </a:xfrm>
          <a:prstGeom prst="rect">
            <a:avLst/>
          </a:prstGeom>
          <a:solidFill>
            <a:schemeClr val="bg1">
              <a:lumMod val="20000"/>
              <a:lumOff val="80000"/>
            </a:schemeClr>
          </a:solidFill>
        </p:spPr>
        <p:txBody>
          <a:bodyPr vert="horz" wrap="square" lIns="91440" tIns="45720" rIns="91440" bIns="45720" rtlCol="0" anchor="t">
            <a:normAutofit/>
          </a:bodyPr>
          <a:lstStyle/>
          <a:p>
            <a:pPr marL="6350" algn="l">
              <a:lnSpc>
                <a:spcPct val="110000"/>
              </a:lnSpc>
              <a:buClr>
                <a:schemeClr val="accent1"/>
              </a:buClr>
            </a:pPr>
            <a:r>
              <a:rPr lang="en-GB" sz="1100" b="1" dirty="0">
                <a:latin typeface="+mn-lt"/>
              </a:rPr>
              <a:t>Why does it matter to NNL?</a:t>
            </a:r>
          </a:p>
          <a:p>
            <a:pPr marL="177800" indent="-171450" algn="l">
              <a:lnSpc>
                <a:spcPct val="110000"/>
              </a:lnSpc>
              <a:buClr>
                <a:schemeClr val="accent1"/>
              </a:buClr>
              <a:buFont typeface="Arial" panose="020B0604020202020204" pitchFamily="34" charset="0"/>
              <a:buChar char="•"/>
            </a:pPr>
            <a:r>
              <a:rPr lang="en-GB" sz="1100" dirty="0">
                <a:latin typeface="+mn-lt"/>
              </a:rPr>
              <a:t>NNL’s role as national lab and our unique capabilities are central to this section, with NNL featuring in two case studies.</a:t>
            </a:r>
          </a:p>
          <a:p>
            <a:pPr marL="177800" indent="-171450" algn="l">
              <a:lnSpc>
                <a:spcPct val="110000"/>
              </a:lnSpc>
              <a:buClr>
                <a:schemeClr val="accent1"/>
              </a:buClr>
              <a:buFont typeface="Arial" panose="020B0604020202020204" pitchFamily="34" charset="0"/>
              <a:buChar char="•"/>
            </a:pPr>
            <a:r>
              <a:rPr lang="en-GB" sz="1100" dirty="0">
                <a:latin typeface="+mn-lt"/>
              </a:rPr>
              <a:t>The strategic review of NNL, presently being undertaken by DESNZ, is mentioned – this aims to reaffirm NNL’s role in underpinning civil and defence nuclear programmes, and the capabilities NNL needs to perform this role.</a:t>
            </a:r>
          </a:p>
          <a:p>
            <a:pPr marL="177800" indent="-171450" algn="l">
              <a:lnSpc>
                <a:spcPct val="110000"/>
              </a:lnSpc>
              <a:buClr>
                <a:schemeClr val="accent1"/>
              </a:buClr>
              <a:buFont typeface="Arial" panose="020B0604020202020204" pitchFamily="34" charset="0"/>
              <a:buChar char="•"/>
            </a:pPr>
            <a:r>
              <a:rPr lang="en-GB" sz="1100" dirty="0">
                <a:latin typeface="+mn-lt"/>
              </a:rPr>
              <a:t>Policy decisions related to a UK supply of nuclear medicine will influence NNL’s Health and Nuclear Medicine focus area strategy</a:t>
            </a:r>
            <a:endParaRPr lang="en-GB" sz="1100" b="1" dirty="0">
              <a:latin typeface="+mn-lt"/>
            </a:endParaRPr>
          </a:p>
        </p:txBody>
      </p:sp>
      <p:sp>
        <p:nvSpPr>
          <p:cNvPr id="5" name="TextBox 4">
            <a:extLst>
              <a:ext uri="{FF2B5EF4-FFF2-40B4-BE49-F238E27FC236}">
                <a16:creationId xmlns:a16="http://schemas.microsoft.com/office/drawing/2014/main" id="{A82133FA-A7FA-7396-BC2A-979E37108BBB}"/>
              </a:ext>
            </a:extLst>
          </p:cNvPr>
          <p:cNvSpPr txBox="1"/>
          <p:nvPr/>
        </p:nvSpPr>
        <p:spPr>
          <a:xfrm>
            <a:off x="208493" y="2355652"/>
            <a:ext cx="6478633" cy="4093428"/>
          </a:xfrm>
          <a:prstGeom prst="rect">
            <a:avLst/>
          </a:prstGeom>
          <a:noFill/>
        </p:spPr>
        <p:txBody>
          <a:bodyPr wrap="square">
            <a:spAutoFit/>
          </a:bodyPr>
          <a:lstStyle/>
          <a:p>
            <a:pPr>
              <a:spcAft>
                <a:spcPts val="600"/>
              </a:spcAft>
            </a:pPr>
            <a:r>
              <a:rPr lang="en-GB" sz="1100" dirty="0">
                <a:latin typeface="+mn-lt"/>
              </a:rPr>
              <a:t>The Roadmap states the UK also requires a set of critical supporting capabilities, such as capabilities in analytics, materials handling, waste and spent fuel management, and research facilities to underpin our fuel cycle ambitions. </a:t>
            </a:r>
          </a:p>
          <a:p>
            <a:pPr>
              <a:spcAft>
                <a:spcPts val="600"/>
              </a:spcAft>
            </a:pPr>
            <a:r>
              <a:rPr lang="en-GB" sz="1100" dirty="0">
                <a:latin typeface="+mn-lt"/>
              </a:rPr>
              <a:t>NNL is referenced as central to the UK’s nuclear infrastructure, part of “a network of national laboratories, including National Physical Laboratory “ alongside NDA and NWS as institutions essential to safe operation of our nuclear fleets, and </a:t>
            </a:r>
            <a:r>
              <a:rPr lang="en-GB" sz="1100" b="1" dirty="0">
                <a:latin typeface="+mn-lt"/>
              </a:rPr>
              <a:t>sustaining critical civil and defence programmes. </a:t>
            </a:r>
            <a:r>
              <a:rPr lang="en-GB" sz="1100" dirty="0">
                <a:latin typeface="+mn-lt"/>
              </a:rPr>
              <a:t>Our capabilities feature as a case study (next slide).</a:t>
            </a:r>
            <a:endParaRPr lang="en-GB" sz="1100" b="1" dirty="0">
              <a:latin typeface="+mn-lt"/>
            </a:endParaRPr>
          </a:p>
          <a:p>
            <a:pPr>
              <a:spcAft>
                <a:spcPts val="600"/>
              </a:spcAft>
            </a:pPr>
            <a:r>
              <a:rPr lang="en-GB" sz="1100" dirty="0">
                <a:latin typeface="+mn-lt"/>
              </a:rPr>
              <a:t>The roadmap outlines where DESNZ is investing in technology development - NNL is involved in all initiatives:</a:t>
            </a:r>
          </a:p>
          <a:p>
            <a:pPr marL="171450" indent="-171450">
              <a:spcAft>
                <a:spcPts val="600"/>
              </a:spcAft>
              <a:buFont typeface="Arial" panose="020B0604020202020204" pitchFamily="34" charset="0"/>
              <a:buChar char="•"/>
            </a:pPr>
            <a:r>
              <a:rPr lang="en-GB" sz="1100" b="1" dirty="0">
                <a:latin typeface="+mn-lt"/>
              </a:rPr>
              <a:t>AMR demonstrator programme – </a:t>
            </a:r>
            <a:r>
              <a:rPr lang="en-GB" sz="1100" dirty="0">
                <a:latin typeface="+mn-lt"/>
              </a:rPr>
              <a:t>NNL leading UKJ-HTR development in AMR RD&amp;D Phase B</a:t>
            </a:r>
            <a:r>
              <a:rPr lang="en-GB" sz="1100" b="1" dirty="0">
                <a:latin typeface="+mn-lt"/>
              </a:rPr>
              <a:t> </a:t>
            </a:r>
          </a:p>
          <a:p>
            <a:pPr marL="171450" indent="-171450">
              <a:spcAft>
                <a:spcPts val="600"/>
              </a:spcAft>
              <a:buFont typeface="Arial" panose="020B0604020202020204" pitchFamily="34" charset="0"/>
              <a:buChar char="•"/>
            </a:pPr>
            <a:r>
              <a:rPr lang="en-GB" sz="1100" b="1" dirty="0">
                <a:latin typeface="+mn-lt"/>
              </a:rPr>
              <a:t>Access to irradiation facilities </a:t>
            </a:r>
            <a:r>
              <a:rPr lang="en-GB" sz="1100" dirty="0">
                <a:latin typeface="+mn-lt"/>
              </a:rPr>
              <a:t>– NEA FIDES-II, which NNL coordinates on behalf of the UK</a:t>
            </a:r>
          </a:p>
          <a:p>
            <a:pPr marL="171450" indent="-171450">
              <a:spcAft>
                <a:spcPts val="600"/>
              </a:spcAft>
              <a:buFont typeface="Arial" panose="020B0604020202020204" pitchFamily="34" charset="0"/>
              <a:buChar char="•"/>
            </a:pPr>
            <a:r>
              <a:rPr lang="en-GB" sz="1100" b="1" dirty="0">
                <a:latin typeface="+mn-lt"/>
              </a:rPr>
              <a:t>Medical radionuclide supply </a:t>
            </a:r>
            <a:r>
              <a:rPr lang="en-GB" sz="1100" dirty="0">
                <a:latin typeface="+mn-lt"/>
              </a:rPr>
              <a:t>– Government is expected to take a decision on future intervention in supply, such as the need for radionuclide production technologies like a research reactor or accelerator, before March 2025. DESNZ will continue to work closely with the Welsh Government as their proposal for a research reactor in North Wales develops. NNL’s work in nuclear medicine features as a case study (next slide)</a:t>
            </a:r>
          </a:p>
          <a:p>
            <a:pPr marL="171450" indent="-171450">
              <a:spcAft>
                <a:spcPts val="600"/>
              </a:spcAft>
              <a:buFont typeface="Arial" panose="020B0604020202020204" pitchFamily="34" charset="0"/>
              <a:buChar char="•"/>
            </a:pPr>
            <a:r>
              <a:rPr lang="en-GB" sz="1100" b="1" dirty="0">
                <a:latin typeface="+mn-lt"/>
              </a:rPr>
              <a:t>Extraterrestrial Nuclear Applications – </a:t>
            </a:r>
            <a:r>
              <a:rPr lang="en-GB" sz="1100" dirty="0">
                <a:latin typeface="+mn-lt"/>
              </a:rPr>
              <a:t>NNL’s work in Americium extraction, with £19m investment in </a:t>
            </a:r>
            <a:r>
              <a:rPr lang="en-GB" sz="1100" dirty="0" err="1">
                <a:latin typeface="+mn-lt"/>
              </a:rPr>
              <a:t>PuMA</a:t>
            </a:r>
            <a:r>
              <a:rPr lang="en-GB" sz="1100" dirty="0">
                <a:latin typeface="+mn-lt"/>
              </a:rPr>
              <a:t> 2 at Central Lab</a:t>
            </a:r>
          </a:p>
          <a:p>
            <a:pPr marL="171450" indent="-171450">
              <a:spcAft>
                <a:spcPts val="600"/>
              </a:spcAft>
              <a:buFont typeface="Arial" panose="020B0604020202020204" pitchFamily="34" charset="0"/>
              <a:buChar char="•"/>
            </a:pPr>
            <a:endParaRPr lang="en-GB" sz="1100" dirty="0">
              <a:latin typeface="+mn-lt"/>
            </a:endParaRPr>
          </a:p>
          <a:p>
            <a:pPr>
              <a:spcAft>
                <a:spcPts val="600"/>
              </a:spcAft>
            </a:pPr>
            <a:endParaRPr lang="en-GB" sz="1100" dirty="0">
              <a:latin typeface="+mn-lt"/>
            </a:endParaRPr>
          </a:p>
        </p:txBody>
      </p:sp>
      <p:pic>
        <p:nvPicPr>
          <p:cNvPr id="6" name="Picture 5">
            <a:extLst>
              <a:ext uri="{FF2B5EF4-FFF2-40B4-BE49-F238E27FC236}">
                <a16:creationId xmlns:a16="http://schemas.microsoft.com/office/drawing/2014/main" id="{BD675D3F-12A9-1692-95F3-182FD16CC975}"/>
              </a:ext>
            </a:extLst>
          </p:cNvPr>
          <p:cNvPicPr>
            <a:picLocks noChangeAspect="1"/>
          </p:cNvPicPr>
          <p:nvPr/>
        </p:nvPicPr>
        <p:blipFill>
          <a:blip r:embed="rId3"/>
          <a:stretch>
            <a:fillRect/>
          </a:stretch>
        </p:blipFill>
        <p:spPr>
          <a:xfrm>
            <a:off x="6816435" y="2243252"/>
            <a:ext cx="5073939" cy="1670874"/>
          </a:xfrm>
          <a:prstGeom prst="rect">
            <a:avLst/>
          </a:prstGeom>
        </p:spPr>
      </p:pic>
    </p:spTree>
    <p:extLst>
      <p:ext uri="{BB962C8B-B14F-4D97-AF65-F5344CB8AC3E}">
        <p14:creationId xmlns:p14="http://schemas.microsoft.com/office/powerpoint/2010/main" val="446931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BFDDB-4AAF-6840-87F2-C05F86A5DD1D}"/>
              </a:ext>
            </a:extLst>
          </p:cNvPr>
          <p:cNvSpPr>
            <a:spLocks noGrp="1"/>
          </p:cNvSpPr>
          <p:nvPr>
            <p:ph type="title"/>
          </p:nvPr>
        </p:nvSpPr>
        <p:spPr>
          <a:xfrm>
            <a:off x="266701" y="384613"/>
            <a:ext cx="11425765" cy="1140864"/>
          </a:xfrm>
        </p:spPr>
        <p:txBody>
          <a:bodyPr/>
          <a:lstStyle/>
          <a:p>
            <a:r>
              <a:rPr lang="en-GB" dirty="0">
                <a:solidFill>
                  <a:srgbClr val="00203D"/>
                </a:solidFill>
              </a:rPr>
              <a:t>Civil Nuclear: Roadmap to 2050 - Nuclear innovation and R&amp;D (2)</a:t>
            </a:r>
            <a:br>
              <a:rPr lang="en-GB" dirty="0">
                <a:solidFill>
                  <a:srgbClr val="00203D"/>
                </a:solidFill>
              </a:rPr>
            </a:br>
            <a:endParaRPr lang="en-US" dirty="0"/>
          </a:p>
          <a:p>
            <a:endParaRPr lang="en-GB" dirty="0">
              <a:solidFill>
                <a:srgbClr val="00203D"/>
              </a:solidFill>
            </a:endParaRPr>
          </a:p>
        </p:txBody>
      </p:sp>
      <p:sp>
        <p:nvSpPr>
          <p:cNvPr id="3" name="Text Placeholder 2">
            <a:extLst>
              <a:ext uri="{FF2B5EF4-FFF2-40B4-BE49-F238E27FC236}">
                <a16:creationId xmlns:a16="http://schemas.microsoft.com/office/drawing/2014/main" id="{648228D4-56E2-D64A-89E7-1375E7D4EA25}"/>
              </a:ext>
            </a:extLst>
          </p:cNvPr>
          <p:cNvSpPr>
            <a:spLocks noGrp="1"/>
          </p:cNvSpPr>
          <p:nvPr>
            <p:ph type="body" sz="quarter" idx="12"/>
          </p:nvPr>
        </p:nvSpPr>
        <p:spPr>
          <a:xfrm>
            <a:off x="293968" y="6413991"/>
            <a:ext cx="9173135" cy="383116"/>
          </a:xfrm>
        </p:spPr>
        <p:txBody>
          <a:bodyPr vert="horz" lIns="91440" tIns="45720" rIns="91440" bIns="45720" rtlCol="0" anchor="t">
            <a:normAutofit/>
          </a:bodyPr>
          <a:lstStyle/>
          <a:p>
            <a:pPr marL="122555"/>
            <a:r>
              <a:rPr lang="en-US" dirty="0">
                <a:latin typeface="Open Sans"/>
                <a:ea typeface="Open Sans"/>
                <a:cs typeface="Open Sans"/>
              </a:rPr>
              <a:t>Official - Commercial</a:t>
            </a:r>
            <a:endParaRPr lang="en-US" dirty="0"/>
          </a:p>
        </p:txBody>
      </p:sp>
      <p:sp>
        <p:nvSpPr>
          <p:cNvPr id="15" name="TextBox 14">
            <a:extLst>
              <a:ext uri="{FF2B5EF4-FFF2-40B4-BE49-F238E27FC236}">
                <a16:creationId xmlns:a16="http://schemas.microsoft.com/office/drawing/2014/main" id="{42634A6D-D00C-40F9-A0BF-3DBE71711EFB}"/>
              </a:ext>
            </a:extLst>
          </p:cNvPr>
          <p:cNvSpPr txBox="1"/>
          <p:nvPr/>
        </p:nvSpPr>
        <p:spPr>
          <a:xfrm>
            <a:off x="266701" y="2334275"/>
            <a:ext cx="2707408" cy="1482457"/>
          </a:xfrm>
          <a:prstGeom prst="rect">
            <a:avLst/>
          </a:prstGeom>
          <a:noFill/>
        </p:spPr>
        <p:txBody>
          <a:bodyPr wrap="square" lIns="91440" tIns="45720" rIns="91440" bIns="45720" anchor="t">
            <a:spAutoFit/>
          </a:bodyPr>
          <a:lstStyle/>
          <a:p>
            <a:pPr>
              <a:spcAft>
                <a:spcPts val="800"/>
              </a:spcAft>
              <a:buClr>
                <a:srgbClr val="00A1DF"/>
              </a:buClr>
            </a:pPr>
            <a:r>
              <a:rPr lang="en-GB" sz="1100" b="1" dirty="0"/>
              <a:t>UK nuclear fuel cycle – deeper dive</a:t>
            </a:r>
          </a:p>
          <a:p>
            <a:pPr>
              <a:spcAft>
                <a:spcPts val="800"/>
              </a:spcAft>
              <a:buClr>
                <a:srgbClr val="00A1DF"/>
              </a:buClr>
            </a:pPr>
            <a:r>
              <a:rPr lang="en-GB" sz="1100" dirty="0"/>
              <a:t>NNL features in two case study boxes, covering the CAMILA infrastructure investment programme, and on NNL’s research into Lead-212 under the Health &amp; Nuclear Medicine focus area:</a:t>
            </a:r>
          </a:p>
          <a:p>
            <a:pPr marL="534988" indent="-174625">
              <a:spcAft>
                <a:spcPts val="800"/>
              </a:spcAft>
              <a:buClr>
                <a:srgbClr val="00A1DF"/>
              </a:buClr>
              <a:buFont typeface="Arial" panose="020B0604020202020204" pitchFamily="34" charset="0"/>
              <a:buChar char="•"/>
            </a:pPr>
            <a:endParaRPr lang="en-GB" sz="1100" dirty="0"/>
          </a:p>
        </p:txBody>
      </p:sp>
      <p:pic>
        <p:nvPicPr>
          <p:cNvPr id="6" name="Picture 5">
            <a:extLst>
              <a:ext uri="{FF2B5EF4-FFF2-40B4-BE49-F238E27FC236}">
                <a16:creationId xmlns:a16="http://schemas.microsoft.com/office/drawing/2014/main" id="{70A0E6D7-9925-D317-0120-7CCBC9D0279E}"/>
              </a:ext>
            </a:extLst>
          </p:cNvPr>
          <p:cNvPicPr>
            <a:picLocks noChangeAspect="1"/>
          </p:cNvPicPr>
          <p:nvPr/>
        </p:nvPicPr>
        <p:blipFill>
          <a:blip r:embed="rId3"/>
          <a:stretch>
            <a:fillRect/>
          </a:stretch>
        </p:blipFill>
        <p:spPr>
          <a:xfrm>
            <a:off x="7847955" y="2167960"/>
            <a:ext cx="3752917" cy="4618093"/>
          </a:xfrm>
          <a:prstGeom prst="rect">
            <a:avLst/>
          </a:prstGeom>
        </p:spPr>
      </p:pic>
      <p:pic>
        <p:nvPicPr>
          <p:cNvPr id="5" name="Picture 4">
            <a:extLst>
              <a:ext uri="{FF2B5EF4-FFF2-40B4-BE49-F238E27FC236}">
                <a16:creationId xmlns:a16="http://schemas.microsoft.com/office/drawing/2014/main" id="{398913B3-E572-8AEB-979C-22785EBB2953}"/>
              </a:ext>
            </a:extLst>
          </p:cNvPr>
          <p:cNvPicPr>
            <a:picLocks noChangeAspect="1"/>
          </p:cNvPicPr>
          <p:nvPr/>
        </p:nvPicPr>
        <p:blipFill>
          <a:blip r:embed="rId4"/>
          <a:stretch>
            <a:fillRect/>
          </a:stretch>
        </p:blipFill>
        <p:spPr>
          <a:xfrm>
            <a:off x="3514771" y="2168628"/>
            <a:ext cx="3839680" cy="4636486"/>
          </a:xfrm>
          <a:prstGeom prst="rect">
            <a:avLst/>
          </a:prstGeom>
        </p:spPr>
      </p:pic>
      <p:sp>
        <p:nvSpPr>
          <p:cNvPr id="4" name="TextBox 3">
            <a:extLst>
              <a:ext uri="{FF2B5EF4-FFF2-40B4-BE49-F238E27FC236}">
                <a16:creationId xmlns:a16="http://schemas.microsoft.com/office/drawing/2014/main" id="{48B506E9-2508-E5FE-EE87-D97F21436671}"/>
              </a:ext>
            </a:extLst>
          </p:cNvPr>
          <p:cNvSpPr txBox="1"/>
          <p:nvPr/>
        </p:nvSpPr>
        <p:spPr>
          <a:xfrm>
            <a:off x="266701" y="1080649"/>
            <a:ext cx="11542180" cy="1052952"/>
          </a:xfrm>
          <a:prstGeom prst="rect">
            <a:avLst/>
          </a:prstGeom>
          <a:solidFill>
            <a:schemeClr val="bg1">
              <a:lumMod val="20000"/>
              <a:lumOff val="80000"/>
            </a:schemeClr>
          </a:solidFill>
        </p:spPr>
        <p:txBody>
          <a:bodyPr vert="horz" wrap="square" lIns="91440" tIns="45720" rIns="91440" bIns="45720" rtlCol="0" anchor="t">
            <a:normAutofit/>
          </a:bodyPr>
          <a:lstStyle/>
          <a:p>
            <a:pPr marL="6350" algn="l">
              <a:lnSpc>
                <a:spcPct val="110000"/>
              </a:lnSpc>
              <a:buClr>
                <a:schemeClr val="accent1"/>
              </a:buClr>
            </a:pPr>
            <a:r>
              <a:rPr lang="en-GB" sz="1100" b="1" dirty="0">
                <a:latin typeface="+mn-lt"/>
              </a:rPr>
              <a:t>Why does it matter to NNL?</a:t>
            </a:r>
          </a:p>
          <a:p>
            <a:pPr marL="177800" indent="-171450" algn="l">
              <a:lnSpc>
                <a:spcPct val="110000"/>
              </a:lnSpc>
              <a:buClr>
                <a:schemeClr val="accent1"/>
              </a:buClr>
              <a:buFont typeface="Arial" panose="020B0604020202020204" pitchFamily="34" charset="0"/>
              <a:buChar char="•"/>
            </a:pPr>
            <a:r>
              <a:rPr lang="en-GB" sz="1100" dirty="0">
                <a:latin typeface="+mn-lt"/>
              </a:rPr>
              <a:t>This section significantly raises the profile of NNL as a vital part of the UK’s nuclear ecosystem, reflecting how our relationship with our sponsor department has matured over recent years. </a:t>
            </a:r>
          </a:p>
          <a:p>
            <a:pPr marL="177800" indent="-171450" algn="l">
              <a:lnSpc>
                <a:spcPct val="110000"/>
              </a:lnSpc>
              <a:buClr>
                <a:schemeClr val="accent1"/>
              </a:buClr>
              <a:buFont typeface="Arial" panose="020B0604020202020204" pitchFamily="34" charset="0"/>
              <a:buChar char="•"/>
            </a:pPr>
            <a:r>
              <a:rPr lang="en-GB" sz="1100" dirty="0">
                <a:latin typeface="+mn-lt"/>
              </a:rPr>
              <a:t>Our purpose of ‘nuclear science to benefit society’ has enabled us to set our strategy to align closely with Government priorities, and in several areas to positively influence policy.</a:t>
            </a:r>
          </a:p>
          <a:p>
            <a:pPr marL="6350" algn="l">
              <a:lnSpc>
                <a:spcPct val="110000"/>
              </a:lnSpc>
              <a:buClr>
                <a:schemeClr val="accent1"/>
              </a:buClr>
            </a:pPr>
            <a:endParaRPr lang="en-GB" sz="1100" b="1" dirty="0">
              <a:latin typeface="+mn-lt"/>
            </a:endParaRPr>
          </a:p>
        </p:txBody>
      </p:sp>
    </p:spTree>
    <p:extLst>
      <p:ext uri="{BB962C8B-B14F-4D97-AF65-F5344CB8AC3E}">
        <p14:creationId xmlns:p14="http://schemas.microsoft.com/office/powerpoint/2010/main" val="3582574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BFDDB-4AAF-6840-87F2-C05F86A5DD1D}"/>
              </a:ext>
            </a:extLst>
          </p:cNvPr>
          <p:cNvSpPr>
            <a:spLocks noGrp="1"/>
          </p:cNvSpPr>
          <p:nvPr>
            <p:ph type="title"/>
          </p:nvPr>
        </p:nvSpPr>
        <p:spPr>
          <a:xfrm>
            <a:off x="266701" y="384613"/>
            <a:ext cx="11425765" cy="1140864"/>
          </a:xfrm>
        </p:spPr>
        <p:txBody>
          <a:bodyPr/>
          <a:lstStyle/>
          <a:p>
            <a:r>
              <a:rPr lang="en-GB" dirty="0">
                <a:solidFill>
                  <a:srgbClr val="00203D"/>
                </a:solidFill>
              </a:rPr>
              <a:t>Civil Nuclear: Roadmap to 2050 – Decommissioning and taking care of our nuclear legacy – gearing up to dispose of waste from up to 24GW </a:t>
            </a:r>
            <a:br>
              <a:rPr lang="en-GB" dirty="0">
                <a:solidFill>
                  <a:srgbClr val="00203D"/>
                </a:solidFill>
              </a:rPr>
            </a:br>
            <a:r>
              <a:rPr lang="en-GB" dirty="0">
                <a:solidFill>
                  <a:srgbClr val="00203D"/>
                </a:solidFill>
              </a:rPr>
              <a:t> </a:t>
            </a:r>
          </a:p>
        </p:txBody>
      </p:sp>
      <p:sp>
        <p:nvSpPr>
          <p:cNvPr id="3" name="Text Placeholder 2">
            <a:extLst>
              <a:ext uri="{FF2B5EF4-FFF2-40B4-BE49-F238E27FC236}">
                <a16:creationId xmlns:a16="http://schemas.microsoft.com/office/drawing/2014/main" id="{648228D4-56E2-D64A-89E7-1375E7D4EA25}"/>
              </a:ext>
            </a:extLst>
          </p:cNvPr>
          <p:cNvSpPr>
            <a:spLocks noGrp="1"/>
          </p:cNvSpPr>
          <p:nvPr>
            <p:ph type="body" sz="quarter" idx="12"/>
          </p:nvPr>
        </p:nvSpPr>
        <p:spPr>
          <a:xfrm>
            <a:off x="293968" y="6413991"/>
            <a:ext cx="9173135" cy="383116"/>
          </a:xfrm>
        </p:spPr>
        <p:txBody>
          <a:bodyPr vert="horz" lIns="91440" tIns="45720" rIns="91440" bIns="45720" rtlCol="0" anchor="t">
            <a:normAutofit/>
          </a:bodyPr>
          <a:lstStyle/>
          <a:p>
            <a:pPr marL="122555"/>
            <a:r>
              <a:rPr lang="en-US" dirty="0">
                <a:latin typeface="Open Sans"/>
                <a:ea typeface="Open Sans"/>
                <a:cs typeface="Open Sans"/>
              </a:rPr>
              <a:t>Official - Commercial</a:t>
            </a:r>
            <a:endParaRPr lang="en-US" dirty="0"/>
          </a:p>
        </p:txBody>
      </p:sp>
      <p:sp>
        <p:nvSpPr>
          <p:cNvPr id="11" name="TextBox 10">
            <a:extLst>
              <a:ext uri="{FF2B5EF4-FFF2-40B4-BE49-F238E27FC236}">
                <a16:creationId xmlns:a16="http://schemas.microsoft.com/office/drawing/2014/main" id="{B2677ADC-B956-4D1D-9004-890A2E24B4DB}"/>
              </a:ext>
            </a:extLst>
          </p:cNvPr>
          <p:cNvSpPr txBox="1"/>
          <p:nvPr/>
        </p:nvSpPr>
        <p:spPr>
          <a:xfrm>
            <a:off x="266701" y="1080649"/>
            <a:ext cx="11542180" cy="1071424"/>
          </a:xfrm>
          <a:prstGeom prst="rect">
            <a:avLst/>
          </a:prstGeom>
          <a:solidFill>
            <a:schemeClr val="bg1">
              <a:lumMod val="20000"/>
              <a:lumOff val="80000"/>
            </a:schemeClr>
          </a:solidFill>
        </p:spPr>
        <p:txBody>
          <a:bodyPr vert="horz" wrap="square" lIns="91440" tIns="45720" rIns="91440" bIns="45720" rtlCol="0" anchor="t">
            <a:normAutofit/>
          </a:bodyPr>
          <a:lstStyle/>
          <a:p>
            <a:pPr marL="6350" algn="l">
              <a:lnSpc>
                <a:spcPct val="110000"/>
              </a:lnSpc>
              <a:buClr>
                <a:schemeClr val="accent1"/>
              </a:buClr>
            </a:pPr>
            <a:r>
              <a:rPr lang="en-GB" sz="1100" b="1" dirty="0">
                <a:latin typeface="+mn-lt"/>
              </a:rPr>
              <a:t>Why does it matter to NNL?</a:t>
            </a:r>
          </a:p>
          <a:p>
            <a:pPr marL="177800" indent="-171450" algn="l">
              <a:lnSpc>
                <a:spcPct val="110000"/>
              </a:lnSpc>
              <a:buClr>
                <a:schemeClr val="accent1"/>
              </a:buClr>
              <a:buFont typeface="Arial" panose="020B0604020202020204" pitchFamily="34" charset="0"/>
              <a:buChar char="•"/>
            </a:pPr>
            <a:r>
              <a:rPr lang="en-GB" sz="1100" dirty="0">
                <a:latin typeface="+mn-lt"/>
              </a:rPr>
              <a:t>A significant proportion of NNL’s activities relates to waste management and decommissioning and so we need to be aware of policy developments </a:t>
            </a:r>
          </a:p>
          <a:p>
            <a:pPr marL="177800" indent="-171450" algn="l">
              <a:lnSpc>
                <a:spcPct val="110000"/>
              </a:lnSpc>
              <a:buClr>
                <a:schemeClr val="accent1"/>
              </a:buClr>
              <a:buFont typeface="Arial" panose="020B0604020202020204" pitchFamily="34" charset="0"/>
              <a:buChar char="•"/>
            </a:pPr>
            <a:r>
              <a:rPr lang="en-GB" sz="1100" dirty="0">
                <a:latin typeface="+mn-lt"/>
              </a:rPr>
              <a:t>NNL has in recent years, through HMG and NNL internal funding, maintained a UK capability in advanced recycle to be able to support future decisions related to closing the fuel cycle.</a:t>
            </a:r>
            <a:endParaRPr lang="en-GB" sz="1100" b="1" dirty="0">
              <a:latin typeface="+mn-lt"/>
            </a:endParaRPr>
          </a:p>
          <a:p>
            <a:pPr marL="177800" indent="-171450">
              <a:lnSpc>
                <a:spcPct val="110000"/>
              </a:lnSpc>
              <a:buClr>
                <a:schemeClr val="accent1"/>
              </a:buClr>
              <a:buFont typeface="Arial" panose="020B0604020202020204" pitchFamily="34" charset="0"/>
              <a:buChar char="•"/>
            </a:pPr>
            <a:endParaRPr lang="en-GB" sz="1100" dirty="0">
              <a:latin typeface="+mn-lt"/>
            </a:endParaRPr>
          </a:p>
        </p:txBody>
      </p:sp>
      <p:sp>
        <p:nvSpPr>
          <p:cNvPr id="5" name="TextBox 4">
            <a:extLst>
              <a:ext uri="{FF2B5EF4-FFF2-40B4-BE49-F238E27FC236}">
                <a16:creationId xmlns:a16="http://schemas.microsoft.com/office/drawing/2014/main" id="{A82133FA-A7FA-7396-BC2A-979E37108BBB}"/>
              </a:ext>
            </a:extLst>
          </p:cNvPr>
          <p:cNvSpPr txBox="1"/>
          <p:nvPr/>
        </p:nvSpPr>
        <p:spPr>
          <a:xfrm>
            <a:off x="208493" y="2466488"/>
            <a:ext cx="5887507" cy="2277547"/>
          </a:xfrm>
          <a:prstGeom prst="rect">
            <a:avLst/>
          </a:prstGeom>
          <a:noFill/>
        </p:spPr>
        <p:txBody>
          <a:bodyPr wrap="square">
            <a:spAutoFit/>
          </a:bodyPr>
          <a:lstStyle/>
          <a:p>
            <a:pPr>
              <a:spcAft>
                <a:spcPts val="600"/>
              </a:spcAft>
            </a:pPr>
            <a:r>
              <a:rPr lang="en-GB" sz="1100" b="0" i="0" dirty="0">
                <a:effectLst/>
                <a:latin typeface="+mn-lt"/>
              </a:rPr>
              <a:t>The Roadmap sets out how HMG is reviewing current policy related to waste management and decommissioning to be fit for past, present and future needs. It commits to </a:t>
            </a:r>
            <a:r>
              <a:rPr lang="en-GB" sz="1100" b="0" i="1" dirty="0">
                <a:effectLst/>
                <a:latin typeface="+mn-lt"/>
              </a:rPr>
              <a:t>“publish in spring 2024 a new UK wide policy that seeks to enable more sustainable and effective management of radioactive substances and nuclear decommissioning”</a:t>
            </a:r>
          </a:p>
          <a:p>
            <a:pPr>
              <a:spcAft>
                <a:spcPts val="600"/>
              </a:spcAft>
            </a:pPr>
            <a:r>
              <a:rPr lang="en-GB" sz="1100" b="1" dirty="0">
                <a:solidFill>
                  <a:schemeClr val="tx1">
                    <a:lumMod val="50000"/>
                    <a:lumOff val="50000"/>
                  </a:schemeClr>
                </a:solidFill>
                <a:latin typeface="+mn-lt"/>
              </a:rPr>
              <a:t>Reprocessing</a:t>
            </a:r>
            <a:r>
              <a:rPr lang="en-GB" sz="1100" dirty="0">
                <a:latin typeface="+mn-lt"/>
              </a:rPr>
              <a:t>: the roadmap is clear that since the UK has ceased industrial scale reprocessing, the government has not received any credible proposals from industry to restart reprocessing and has </a:t>
            </a:r>
            <a:r>
              <a:rPr lang="en-GB" sz="1100" b="1" dirty="0">
                <a:latin typeface="+mn-lt"/>
              </a:rPr>
              <a:t>no plans to pursue, or provide financial support for, industrial scale reprocessing of spent nuclear fuel</a:t>
            </a:r>
            <a:r>
              <a:rPr lang="en-GB" sz="1100" dirty="0">
                <a:latin typeface="+mn-lt"/>
              </a:rPr>
              <a:t>.</a:t>
            </a:r>
          </a:p>
          <a:p>
            <a:pPr>
              <a:spcAft>
                <a:spcPts val="600"/>
              </a:spcAft>
            </a:pPr>
            <a:r>
              <a:rPr lang="en-GB" sz="1100" dirty="0">
                <a:latin typeface="+mn-lt"/>
              </a:rPr>
              <a:t>In the absence of reprocessing proposals from industry, owners of spent fuel, including from new or advanced reactors, should proceed on the basis that spent fuel will not be reprocessed and waste management plans, including financing, should reflect this</a:t>
            </a:r>
          </a:p>
        </p:txBody>
      </p:sp>
      <p:pic>
        <p:nvPicPr>
          <p:cNvPr id="6" name="Picture 5">
            <a:extLst>
              <a:ext uri="{FF2B5EF4-FFF2-40B4-BE49-F238E27FC236}">
                <a16:creationId xmlns:a16="http://schemas.microsoft.com/office/drawing/2014/main" id="{81CAB01B-9A5B-05E2-5D66-A2B834B4EDA1}"/>
              </a:ext>
            </a:extLst>
          </p:cNvPr>
          <p:cNvPicPr>
            <a:picLocks noChangeAspect="1"/>
          </p:cNvPicPr>
          <p:nvPr/>
        </p:nvPicPr>
        <p:blipFill>
          <a:blip r:embed="rId3"/>
          <a:stretch>
            <a:fillRect/>
          </a:stretch>
        </p:blipFill>
        <p:spPr>
          <a:xfrm>
            <a:off x="6226174" y="2328543"/>
            <a:ext cx="5582707" cy="2553435"/>
          </a:xfrm>
          <a:prstGeom prst="rect">
            <a:avLst/>
          </a:prstGeom>
        </p:spPr>
      </p:pic>
    </p:spTree>
    <p:extLst>
      <p:ext uri="{BB962C8B-B14F-4D97-AF65-F5344CB8AC3E}">
        <p14:creationId xmlns:p14="http://schemas.microsoft.com/office/powerpoint/2010/main" val="4235269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BFDDB-4AAF-6840-87F2-C05F86A5DD1D}"/>
              </a:ext>
            </a:extLst>
          </p:cNvPr>
          <p:cNvSpPr>
            <a:spLocks noGrp="1"/>
          </p:cNvSpPr>
          <p:nvPr>
            <p:ph type="title"/>
          </p:nvPr>
        </p:nvSpPr>
        <p:spPr>
          <a:xfrm>
            <a:off x="266701" y="384613"/>
            <a:ext cx="11425765" cy="1140864"/>
          </a:xfrm>
        </p:spPr>
        <p:txBody>
          <a:bodyPr/>
          <a:lstStyle/>
          <a:p>
            <a:r>
              <a:rPr lang="en-GB" dirty="0">
                <a:solidFill>
                  <a:srgbClr val="00203D"/>
                </a:solidFill>
              </a:rPr>
              <a:t>Civil Nuclear: Roadmap to 2050 – The nuclear workforce of tomorrow</a:t>
            </a:r>
            <a:br>
              <a:rPr lang="en-GB" dirty="0">
                <a:solidFill>
                  <a:srgbClr val="00203D"/>
                </a:solidFill>
              </a:rPr>
            </a:br>
            <a:r>
              <a:rPr lang="en-GB" dirty="0">
                <a:solidFill>
                  <a:srgbClr val="00203D"/>
                </a:solidFill>
              </a:rPr>
              <a:t> </a:t>
            </a:r>
          </a:p>
        </p:txBody>
      </p:sp>
      <p:sp>
        <p:nvSpPr>
          <p:cNvPr id="3" name="Text Placeholder 2">
            <a:extLst>
              <a:ext uri="{FF2B5EF4-FFF2-40B4-BE49-F238E27FC236}">
                <a16:creationId xmlns:a16="http://schemas.microsoft.com/office/drawing/2014/main" id="{648228D4-56E2-D64A-89E7-1375E7D4EA25}"/>
              </a:ext>
            </a:extLst>
          </p:cNvPr>
          <p:cNvSpPr>
            <a:spLocks noGrp="1"/>
          </p:cNvSpPr>
          <p:nvPr>
            <p:ph type="body" sz="quarter" idx="12"/>
          </p:nvPr>
        </p:nvSpPr>
        <p:spPr>
          <a:xfrm>
            <a:off x="293968" y="6413991"/>
            <a:ext cx="9173135" cy="383116"/>
          </a:xfrm>
        </p:spPr>
        <p:txBody>
          <a:bodyPr vert="horz" lIns="91440" tIns="45720" rIns="91440" bIns="45720" rtlCol="0" anchor="t">
            <a:normAutofit/>
          </a:bodyPr>
          <a:lstStyle/>
          <a:p>
            <a:pPr marL="122555"/>
            <a:r>
              <a:rPr lang="en-US" dirty="0">
                <a:latin typeface="Open Sans"/>
                <a:ea typeface="Open Sans"/>
                <a:cs typeface="Open Sans"/>
              </a:rPr>
              <a:t>Official - Commercial</a:t>
            </a:r>
            <a:endParaRPr lang="en-US" dirty="0"/>
          </a:p>
        </p:txBody>
      </p:sp>
      <p:sp>
        <p:nvSpPr>
          <p:cNvPr id="11" name="TextBox 10">
            <a:extLst>
              <a:ext uri="{FF2B5EF4-FFF2-40B4-BE49-F238E27FC236}">
                <a16:creationId xmlns:a16="http://schemas.microsoft.com/office/drawing/2014/main" id="{B2677ADC-B956-4D1D-9004-890A2E24B4DB}"/>
              </a:ext>
            </a:extLst>
          </p:cNvPr>
          <p:cNvSpPr txBox="1"/>
          <p:nvPr/>
        </p:nvSpPr>
        <p:spPr>
          <a:xfrm>
            <a:off x="266701" y="1080649"/>
            <a:ext cx="11542180" cy="908620"/>
          </a:xfrm>
          <a:prstGeom prst="rect">
            <a:avLst/>
          </a:prstGeom>
          <a:solidFill>
            <a:schemeClr val="bg1">
              <a:lumMod val="20000"/>
              <a:lumOff val="80000"/>
            </a:schemeClr>
          </a:solidFill>
        </p:spPr>
        <p:txBody>
          <a:bodyPr vert="horz" wrap="square" lIns="91440" tIns="45720" rIns="91440" bIns="45720" rtlCol="0" anchor="t">
            <a:normAutofit/>
          </a:bodyPr>
          <a:lstStyle/>
          <a:p>
            <a:pPr marL="6350" algn="l">
              <a:lnSpc>
                <a:spcPct val="110000"/>
              </a:lnSpc>
              <a:buClr>
                <a:schemeClr val="accent1"/>
              </a:buClr>
            </a:pPr>
            <a:r>
              <a:rPr lang="en-GB" sz="1100" b="1" dirty="0">
                <a:latin typeface="+mn-lt"/>
              </a:rPr>
              <a:t>Why does it matter to NNL?</a:t>
            </a:r>
          </a:p>
          <a:p>
            <a:pPr marL="177800" indent="-171450">
              <a:lnSpc>
                <a:spcPct val="110000"/>
              </a:lnSpc>
              <a:buClr>
                <a:schemeClr val="accent1"/>
              </a:buClr>
              <a:buFont typeface="Arial" panose="020B0604020202020204" pitchFamily="34" charset="0"/>
              <a:buChar char="•"/>
            </a:pPr>
            <a:r>
              <a:rPr lang="en-GB" sz="1100" dirty="0">
                <a:latin typeface="+mn-lt"/>
              </a:rPr>
              <a:t>Part of NNL’s role is to develop a pipeline of individuals with high level nuclear skills into the sector, including Subject Matter Experts.</a:t>
            </a:r>
          </a:p>
          <a:p>
            <a:pPr marL="177800" indent="-171450">
              <a:lnSpc>
                <a:spcPct val="110000"/>
              </a:lnSpc>
              <a:buClr>
                <a:schemeClr val="accent1"/>
              </a:buClr>
              <a:buFont typeface="Arial" panose="020B0604020202020204" pitchFamily="34" charset="0"/>
              <a:buChar char="•"/>
            </a:pPr>
            <a:r>
              <a:rPr lang="en-GB" sz="1100" dirty="0">
                <a:latin typeface="+mn-lt"/>
              </a:rPr>
              <a:t>We are involved with the Nuclear Skills Strategy Group and the Nuclear Skills Taskforce, and have provided input into the forthcoming taskforce proposals</a:t>
            </a:r>
          </a:p>
        </p:txBody>
      </p:sp>
      <p:sp>
        <p:nvSpPr>
          <p:cNvPr id="5" name="TextBox 4">
            <a:extLst>
              <a:ext uri="{FF2B5EF4-FFF2-40B4-BE49-F238E27FC236}">
                <a16:creationId xmlns:a16="http://schemas.microsoft.com/office/drawing/2014/main" id="{A82133FA-A7FA-7396-BC2A-979E37108BBB}"/>
              </a:ext>
            </a:extLst>
          </p:cNvPr>
          <p:cNvSpPr txBox="1"/>
          <p:nvPr/>
        </p:nvSpPr>
        <p:spPr>
          <a:xfrm>
            <a:off x="208493" y="2176607"/>
            <a:ext cx="5887507" cy="3854901"/>
          </a:xfrm>
          <a:prstGeom prst="rect">
            <a:avLst/>
          </a:prstGeom>
          <a:noFill/>
        </p:spPr>
        <p:txBody>
          <a:bodyPr wrap="square">
            <a:spAutoFit/>
          </a:bodyPr>
          <a:lstStyle/>
          <a:p>
            <a:pPr>
              <a:spcAft>
                <a:spcPts val="600"/>
              </a:spcAft>
            </a:pPr>
            <a:r>
              <a:rPr lang="en-GB" sz="1100" dirty="0">
                <a:latin typeface="+mn-lt"/>
              </a:rPr>
              <a:t>The Roadmap highlights the challenge facing the nuclear sector to increase the number of people </a:t>
            </a:r>
            <a:r>
              <a:rPr lang="en-GB" sz="1100" b="0" i="0" dirty="0">
                <a:solidFill>
                  <a:srgbClr val="000000"/>
                </a:solidFill>
                <a:effectLst/>
                <a:latin typeface="+mn-lt"/>
              </a:rPr>
              <a:t>working in the civil and defence nuclear sectors </a:t>
            </a:r>
            <a:r>
              <a:rPr lang="en-GB" sz="1100" dirty="0">
                <a:latin typeface="+mn-lt"/>
              </a:rPr>
              <a:t>from </a:t>
            </a:r>
            <a:r>
              <a:rPr lang="en-GB" sz="1100" b="0" i="0" dirty="0">
                <a:solidFill>
                  <a:srgbClr val="000000"/>
                </a:solidFill>
                <a:effectLst/>
                <a:latin typeface="+mn-lt"/>
              </a:rPr>
              <a:t>around 83,000 people to between around 150,000 to 180,000 by 2043 in a 24GW scenario, dependent upon the level of defence activity.</a:t>
            </a:r>
            <a:r>
              <a:rPr lang="en-GB" sz="1100" dirty="0">
                <a:latin typeface="+mn-lt"/>
              </a:rPr>
              <a:t> </a:t>
            </a:r>
          </a:p>
          <a:p>
            <a:pPr>
              <a:spcAft>
                <a:spcPts val="600"/>
              </a:spcAft>
            </a:pPr>
            <a:r>
              <a:rPr lang="en-GB" sz="1100" dirty="0">
                <a:latin typeface="+mn-lt"/>
              </a:rPr>
              <a:t>A combination of existing and new groups are exploring ways to address the skills challenge including the Nuclear Skills Strategy Group and the newly formed Nuclear Skills Taskforce.</a:t>
            </a:r>
          </a:p>
          <a:p>
            <a:pPr>
              <a:spcAft>
                <a:spcPts val="600"/>
              </a:spcAft>
            </a:pPr>
            <a:r>
              <a:rPr lang="en-GB" sz="1100" dirty="0">
                <a:latin typeface="+mn-lt"/>
              </a:rPr>
              <a:t>The </a:t>
            </a:r>
            <a:r>
              <a:rPr lang="en-GB" sz="1100" b="1" dirty="0">
                <a:latin typeface="+mn-lt"/>
              </a:rPr>
              <a:t>Taskforce is due to publish its recommendations in early 2024, </a:t>
            </a:r>
            <a:r>
              <a:rPr lang="en-GB" sz="1100" dirty="0">
                <a:latin typeface="+mn-lt"/>
              </a:rPr>
              <a:t>setting out the action that the UK nuclear sector can take to ensure we have sufficient and appropriate nuclear skills to deliver our nuclear ambitions. It will champion the roles of government, industry, and academia as part of collaborative action in response to achieving a shared goal.  The Roadmap lists areas where its proposals will focus, including high level nuclear skills:</a:t>
            </a:r>
          </a:p>
          <a:p>
            <a:r>
              <a:rPr lang="en-GB" sz="1100" b="0" i="1" dirty="0">
                <a:solidFill>
                  <a:srgbClr val="000000"/>
                </a:solidFill>
                <a:effectLst/>
                <a:latin typeface="+mn-lt"/>
              </a:rPr>
              <a:t>“Fostering specialised scientific nuclear skills to support the technical delivery of new build programmes, including through increased opportunities for PhD students.</a:t>
            </a:r>
            <a:r>
              <a:rPr lang="en-GB" sz="1100" i="1" dirty="0">
                <a:latin typeface="+mn-lt"/>
              </a:rPr>
              <a:t> “</a:t>
            </a:r>
            <a:br>
              <a:rPr lang="en-GB" sz="900" dirty="0"/>
            </a:br>
            <a:br>
              <a:rPr lang="en-GB" sz="1000" dirty="0"/>
            </a:br>
            <a:br>
              <a:rPr lang="en-GB" sz="1050" dirty="0"/>
            </a:br>
            <a:endParaRPr lang="en-GB" sz="1100" dirty="0">
              <a:latin typeface="+mn-lt"/>
            </a:endParaRPr>
          </a:p>
          <a:p>
            <a:pPr>
              <a:spcAft>
                <a:spcPts val="600"/>
              </a:spcAft>
            </a:pPr>
            <a:br>
              <a:rPr lang="en-GB" sz="1100" dirty="0">
                <a:latin typeface="+mn-lt"/>
              </a:rPr>
            </a:br>
            <a:br>
              <a:rPr lang="en-GB" sz="1100" dirty="0">
                <a:latin typeface="+mn-lt"/>
              </a:rPr>
            </a:br>
            <a:endParaRPr lang="en-GB" sz="1100" b="0" i="0" dirty="0">
              <a:effectLst/>
              <a:latin typeface="+mn-lt"/>
            </a:endParaRPr>
          </a:p>
        </p:txBody>
      </p:sp>
      <p:pic>
        <p:nvPicPr>
          <p:cNvPr id="6" name="Picture 5">
            <a:extLst>
              <a:ext uri="{FF2B5EF4-FFF2-40B4-BE49-F238E27FC236}">
                <a16:creationId xmlns:a16="http://schemas.microsoft.com/office/drawing/2014/main" id="{CE11E4B3-F180-F80C-09BA-4FF9E10517EC}"/>
              </a:ext>
            </a:extLst>
          </p:cNvPr>
          <p:cNvPicPr>
            <a:picLocks noChangeAspect="1"/>
          </p:cNvPicPr>
          <p:nvPr/>
        </p:nvPicPr>
        <p:blipFill>
          <a:blip r:embed="rId3"/>
          <a:stretch>
            <a:fillRect/>
          </a:stretch>
        </p:blipFill>
        <p:spPr>
          <a:xfrm>
            <a:off x="6520915" y="2176607"/>
            <a:ext cx="5358924" cy="2504786"/>
          </a:xfrm>
          <a:prstGeom prst="rect">
            <a:avLst/>
          </a:prstGeom>
        </p:spPr>
      </p:pic>
    </p:spTree>
    <p:extLst>
      <p:ext uri="{BB962C8B-B14F-4D97-AF65-F5344CB8AC3E}">
        <p14:creationId xmlns:p14="http://schemas.microsoft.com/office/powerpoint/2010/main" val="937931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BFDDB-4AAF-6840-87F2-C05F86A5DD1D}"/>
              </a:ext>
            </a:extLst>
          </p:cNvPr>
          <p:cNvSpPr>
            <a:spLocks noGrp="1"/>
          </p:cNvSpPr>
          <p:nvPr>
            <p:ph type="title"/>
          </p:nvPr>
        </p:nvSpPr>
        <p:spPr>
          <a:xfrm>
            <a:off x="266701" y="384613"/>
            <a:ext cx="11425765" cy="1140864"/>
          </a:xfrm>
        </p:spPr>
        <p:txBody>
          <a:bodyPr/>
          <a:lstStyle/>
          <a:p>
            <a:r>
              <a:rPr lang="en-GB" dirty="0">
                <a:solidFill>
                  <a:srgbClr val="00203D"/>
                </a:solidFill>
              </a:rPr>
              <a:t>Civil Nuclear: Roadmap to 2050 – Developing the nuclear supply chain</a:t>
            </a:r>
            <a:br>
              <a:rPr lang="en-GB" dirty="0">
                <a:solidFill>
                  <a:srgbClr val="00203D"/>
                </a:solidFill>
              </a:rPr>
            </a:br>
            <a:br>
              <a:rPr lang="en-GB" dirty="0">
                <a:solidFill>
                  <a:srgbClr val="00203D"/>
                </a:solidFill>
              </a:rPr>
            </a:br>
            <a:r>
              <a:rPr lang="en-GB" dirty="0">
                <a:solidFill>
                  <a:srgbClr val="00203D"/>
                </a:solidFill>
              </a:rPr>
              <a:t> </a:t>
            </a:r>
          </a:p>
        </p:txBody>
      </p:sp>
      <p:sp>
        <p:nvSpPr>
          <p:cNvPr id="3" name="Text Placeholder 2">
            <a:extLst>
              <a:ext uri="{FF2B5EF4-FFF2-40B4-BE49-F238E27FC236}">
                <a16:creationId xmlns:a16="http://schemas.microsoft.com/office/drawing/2014/main" id="{648228D4-56E2-D64A-89E7-1375E7D4EA25}"/>
              </a:ext>
            </a:extLst>
          </p:cNvPr>
          <p:cNvSpPr>
            <a:spLocks noGrp="1"/>
          </p:cNvSpPr>
          <p:nvPr>
            <p:ph type="body" sz="quarter" idx="12"/>
          </p:nvPr>
        </p:nvSpPr>
        <p:spPr>
          <a:xfrm>
            <a:off x="293968" y="6413991"/>
            <a:ext cx="9173135" cy="383116"/>
          </a:xfrm>
        </p:spPr>
        <p:txBody>
          <a:bodyPr vert="horz" lIns="91440" tIns="45720" rIns="91440" bIns="45720" rtlCol="0" anchor="t">
            <a:normAutofit/>
          </a:bodyPr>
          <a:lstStyle/>
          <a:p>
            <a:pPr marL="122555"/>
            <a:r>
              <a:rPr lang="en-US" dirty="0">
                <a:latin typeface="Open Sans"/>
                <a:ea typeface="Open Sans"/>
                <a:cs typeface="Open Sans"/>
              </a:rPr>
              <a:t>Official - Commercial</a:t>
            </a:r>
            <a:endParaRPr lang="en-US" dirty="0"/>
          </a:p>
        </p:txBody>
      </p:sp>
      <p:sp>
        <p:nvSpPr>
          <p:cNvPr id="11" name="TextBox 10">
            <a:extLst>
              <a:ext uri="{FF2B5EF4-FFF2-40B4-BE49-F238E27FC236}">
                <a16:creationId xmlns:a16="http://schemas.microsoft.com/office/drawing/2014/main" id="{B2677ADC-B956-4D1D-9004-890A2E24B4DB}"/>
              </a:ext>
            </a:extLst>
          </p:cNvPr>
          <p:cNvSpPr txBox="1"/>
          <p:nvPr/>
        </p:nvSpPr>
        <p:spPr>
          <a:xfrm>
            <a:off x="266701" y="1080648"/>
            <a:ext cx="11542180" cy="1136460"/>
          </a:xfrm>
          <a:prstGeom prst="rect">
            <a:avLst/>
          </a:prstGeom>
          <a:solidFill>
            <a:schemeClr val="bg1">
              <a:lumMod val="20000"/>
              <a:lumOff val="80000"/>
            </a:schemeClr>
          </a:solidFill>
        </p:spPr>
        <p:txBody>
          <a:bodyPr vert="horz" wrap="square" lIns="91440" tIns="45720" rIns="91440" bIns="45720" rtlCol="0" anchor="t">
            <a:normAutofit/>
          </a:bodyPr>
          <a:lstStyle/>
          <a:p>
            <a:pPr marL="6350" algn="l">
              <a:lnSpc>
                <a:spcPct val="110000"/>
              </a:lnSpc>
              <a:buClr>
                <a:schemeClr val="accent1"/>
              </a:buClr>
            </a:pPr>
            <a:r>
              <a:rPr lang="en-GB" sz="1100" b="1" dirty="0">
                <a:latin typeface="+mn-lt"/>
              </a:rPr>
              <a:t>Why does it matter to NNL?</a:t>
            </a:r>
          </a:p>
          <a:p>
            <a:pPr marL="177800" indent="-171450">
              <a:lnSpc>
                <a:spcPct val="110000"/>
              </a:lnSpc>
              <a:buClr>
                <a:schemeClr val="accent1"/>
              </a:buClr>
              <a:buFont typeface="Arial" panose="020B0604020202020204" pitchFamily="34" charset="0"/>
              <a:buChar char="•"/>
            </a:pPr>
            <a:r>
              <a:rPr lang="en-GB" sz="1100" dirty="0">
                <a:latin typeface="+mn-lt"/>
              </a:rPr>
              <a:t>NNL has its own role to play in supporting the nuclear supply chain, particularly in supporting SMEs to enter the nuclear sector. </a:t>
            </a:r>
          </a:p>
          <a:p>
            <a:pPr marL="177800" indent="-171450">
              <a:lnSpc>
                <a:spcPct val="110000"/>
              </a:lnSpc>
              <a:buClr>
                <a:schemeClr val="accent1"/>
              </a:buClr>
              <a:buFont typeface="Arial" panose="020B0604020202020204" pitchFamily="34" charset="0"/>
              <a:buChar char="•"/>
            </a:pPr>
            <a:r>
              <a:rPr lang="en-GB" sz="1100" dirty="0">
                <a:latin typeface="+mn-lt"/>
              </a:rPr>
              <a:t>The roadmap notes the opportunity for international supply chain collaboration, including with Japan. Delivering a UKJ-HTR demonstrator will hinge on successfully coordinating the UK and Japanese supply chains. </a:t>
            </a:r>
            <a:endParaRPr lang="en-GB" sz="1100" b="1" dirty="0">
              <a:latin typeface="+mn-lt"/>
            </a:endParaRPr>
          </a:p>
        </p:txBody>
      </p:sp>
      <p:sp>
        <p:nvSpPr>
          <p:cNvPr id="5" name="TextBox 4">
            <a:extLst>
              <a:ext uri="{FF2B5EF4-FFF2-40B4-BE49-F238E27FC236}">
                <a16:creationId xmlns:a16="http://schemas.microsoft.com/office/drawing/2014/main" id="{A82133FA-A7FA-7396-BC2A-979E37108BBB}"/>
              </a:ext>
            </a:extLst>
          </p:cNvPr>
          <p:cNvSpPr txBox="1"/>
          <p:nvPr/>
        </p:nvSpPr>
        <p:spPr>
          <a:xfrm>
            <a:off x="208493" y="2608042"/>
            <a:ext cx="5294383" cy="2631490"/>
          </a:xfrm>
          <a:prstGeom prst="rect">
            <a:avLst/>
          </a:prstGeom>
          <a:noFill/>
        </p:spPr>
        <p:txBody>
          <a:bodyPr wrap="square">
            <a:spAutoFit/>
          </a:bodyPr>
          <a:lstStyle/>
          <a:p>
            <a:r>
              <a:rPr lang="en-GB" sz="1100" b="0" i="0" dirty="0">
                <a:effectLst/>
                <a:latin typeface="+mn-lt"/>
              </a:rPr>
              <a:t>The Roadmap sets out the steps government is taking to ensure a robust supply chain, that can support both the civil and nuclear defence sectors. </a:t>
            </a:r>
          </a:p>
          <a:p>
            <a:endParaRPr lang="en-GB" sz="1100" dirty="0">
              <a:latin typeface="+mn-lt"/>
            </a:endParaRPr>
          </a:p>
          <a:p>
            <a:r>
              <a:rPr lang="en-GB" sz="1100" b="0" i="0" dirty="0">
                <a:effectLst/>
                <a:latin typeface="+mn-lt"/>
              </a:rPr>
              <a:t>DESNZ and MoD have established a </a:t>
            </a:r>
            <a:r>
              <a:rPr lang="en-GB" sz="1100" i="0" dirty="0">
                <a:effectLst/>
                <a:latin typeface="+mn-lt"/>
              </a:rPr>
              <a:t>formal</a:t>
            </a:r>
            <a:r>
              <a:rPr lang="en-GB" sz="1100" b="1" i="0" dirty="0">
                <a:effectLst/>
                <a:latin typeface="+mn-lt"/>
              </a:rPr>
              <a:t> Nuclear Supply Chain Working Group</a:t>
            </a:r>
            <a:r>
              <a:rPr lang="en-GB" sz="1100" b="0" i="0" dirty="0">
                <a:effectLst/>
                <a:latin typeface="+mn-lt"/>
              </a:rPr>
              <a:t> for government and its delivery partners to tackle shared challenges and identify further opportunities to collaborate. </a:t>
            </a:r>
          </a:p>
          <a:p>
            <a:endParaRPr lang="en-GB" sz="1100" dirty="0">
              <a:latin typeface="+mn-lt"/>
            </a:endParaRPr>
          </a:p>
          <a:p>
            <a:r>
              <a:rPr lang="en-GB" sz="1100" b="0" i="0" dirty="0">
                <a:effectLst/>
                <a:latin typeface="+mn-lt"/>
              </a:rPr>
              <a:t>As GBN develops its advisory role, the government intends to use the organisation’s expertise to identify additional supply chain barriers and gaps in the existing policy to help inform future policy development. </a:t>
            </a:r>
          </a:p>
          <a:p>
            <a:endParaRPr lang="en-GB" sz="1100" dirty="0">
              <a:latin typeface="+mn-lt"/>
            </a:endParaRPr>
          </a:p>
          <a:p>
            <a:r>
              <a:rPr lang="en-GB" sz="1100" dirty="0">
                <a:latin typeface="+mn-lt"/>
              </a:rPr>
              <a:t>The NDA will look to </a:t>
            </a:r>
            <a:r>
              <a:rPr lang="en-GB" sz="1100" b="1" dirty="0">
                <a:latin typeface="+mn-lt"/>
              </a:rPr>
              <a:t>create a decommissioning standards database </a:t>
            </a:r>
            <a:r>
              <a:rPr lang="en-GB" sz="1100" dirty="0">
                <a:latin typeface="+mn-lt"/>
              </a:rPr>
              <a:t>to standardise common engineering designs used by the nuclear industry. The initial database is expected to launch in April 2024.</a:t>
            </a:r>
            <a:br>
              <a:rPr lang="en-GB" sz="1100" dirty="0">
                <a:latin typeface="+mn-lt"/>
              </a:rPr>
            </a:br>
            <a:endParaRPr lang="en-GB" sz="1100" b="0" i="0" dirty="0">
              <a:effectLst/>
              <a:latin typeface="+mn-lt"/>
            </a:endParaRPr>
          </a:p>
        </p:txBody>
      </p:sp>
      <p:pic>
        <p:nvPicPr>
          <p:cNvPr id="6" name="Picture 5">
            <a:extLst>
              <a:ext uri="{FF2B5EF4-FFF2-40B4-BE49-F238E27FC236}">
                <a16:creationId xmlns:a16="http://schemas.microsoft.com/office/drawing/2014/main" id="{58094081-4232-E4B5-124A-590F6DC43D1F}"/>
              </a:ext>
            </a:extLst>
          </p:cNvPr>
          <p:cNvPicPr>
            <a:picLocks noChangeAspect="1"/>
          </p:cNvPicPr>
          <p:nvPr/>
        </p:nvPicPr>
        <p:blipFill>
          <a:blip r:embed="rId3"/>
          <a:stretch>
            <a:fillRect/>
          </a:stretch>
        </p:blipFill>
        <p:spPr>
          <a:xfrm>
            <a:off x="5578552" y="2608042"/>
            <a:ext cx="6317018" cy="2806714"/>
          </a:xfrm>
          <a:prstGeom prst="rect">
            <a:avLst/>
          </a:prstGeom>
        </p:spPr>
      </p:pic>
    </p:spTree>
    <p:extLst>
      <p:ext uri="{BB962C8B-B14F-4D97-AF65-F5344CB8AC3E}">
        <p14:creationId xmlns:p14="http://schemas.microsoft.com/office/powerpoint/2010/main" val="2539996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D6D9B-D06D-1840-AC45-1A5E4AD40B60}"/>
              </a:ext>
            </a:extLst>
          </p:cNvPr>
          <p:cNvSpPr>
            <a:spLocks noGrp="1"/>
          </p:cNvSpPr>
          <p:nvPr>
            <p:ph type="title"/>
          </p:nvPr>
        </p:nvSpPr>
        <p:spPr/>
        <p:txBody>
          <a:bodyPr/>
          <a:lstStyle/>
          <a:p>
            <a:r>
              <a:rPr lang="en-US" sz="2800" dirty="0"/>
              <a:t>Introduction</a:t>
            </a:r>
          </a:p>
        </p:txBody>
      </p:sp>
      <p:sp>
        <p:nvSpPr>
          <p:cNvPr id="5" name="Text Placeholder 4">
            <a:extLst>
              <a:ext uri="{FF2B5EF4-FFF2-40B4-BE49-F238E27FC236}">
                <a16:creationId xmlns:a16="http://schemas.microsoft.com/office/drawing/2014/main" id="{1F062E38-C641-704A-AF58-B92E1DC88908}"/>
              </a:ext>
            </a:extLst>
          </p:cNvPr>
          <p:cNvSpPr>
            <a:spLocks noGrp="1"/>
          </p:cNvSpPr>
          <p:nvPr>
            <p:ph type="body" sz="quarter" idx="12"/>
          </p:nvPr>
        </p:nvSpPr>
        <p:spPr/>
        <p:txBody>
          <a:bodyPr vert="horz" lIns="91440" tIns="45720" rIns="91440" bIns="45720" rtlCol="0" anchor="t">
            <a:normAutofit/>
          </a:bodyPr>
          <a:lstStyle/>
          <a:p>
            <a:pPr marL="122555"/>
            <a:r>
              <a:rPr lang="en-US" dirty="0">
                <a:latin typeface="Open Sans"/>
                <a:ea typeface="Open Sans"/>
                <a:cs typeface="Open Sans"/>
              </a:rPr>
              <a:t>Official - Commercial</a:t>
            </a:r>
            <a:endParaRPr lang="en-US" dirty="0"/>
          </a:p>
        </p:txBody>
      </p:sp>
      <p:sp>
        <p:nvSpPr>
          <p:cNvPr id="6" name="Text Placeholder 5">
            <a:extLst>
              <a:ext uri="{FF2B5EF4-FFF2-40B4-BE49-F238E27FC236}">
                <a16:creationId xmlns:a16="http://schemas.microsoft.com/office/drawing/2014/main" id="{B5681CBA-97FC-584C-8F34-5D77DE563283}"/>
              </a:ext>
            </a:extLst>
          </p:cNvPr>
          <p:cNvSpPr>
            <a:spLocks noGrp="1"/>
          </p:cNvSpPr>
          <p:nvPr>
            <p:ph type="body" sz="quarter" idx="14"/>
          </p:nvPr>
        </p:nvSpPr>
        <p:spPr>
          <a:xfrm>
            <a:off x="266700" y="1175809"/>
            <a:ext cx="5340591" cy="5031704"/>
          </a:xfrm>
        </p:spPr>
        <p:txBody>
          <a:bodyPr vert="horz" lIns="91440" tIns="45720" rIns="91440" bIns="45720" rtlCol="0" anchor="t">
            <a:normAutofit/>
          </a:bodyPr>
          <a:lstStyle/>
          <a:p>
            <a:pPr lvl="1">
              <a:spcAft>
                <a:spcPts val="600"/>
              </a:spcAft>
            </a:pPr>
            <a:r>
              <a:rPr lang="en-GB" sz="1600" b="0" dirty="0"/>
              <a:t>On 11</a:t>
            </a:r>
            <a:r>
              <a:rPr lang="en-GB" sz="1600" b="0" baseline="30000" dirty="0"/>
              <a:t>th</a:t>
            </a:r>
            <a:r>
              <a:rPr lang="en-GB" sz="1600" b="0" dirty="0"/>
              <a:t> January 2024 the government published a major new nuclear policy document, the “</a:t>
            </a:r>
            <a:r>
              <a:rPr lang="en-GB" sz="1600" dirty="0"/>
              <a:t>Civil Nuclear: Roadmap to 2050</a:t>
            </a:r>
            <a:r>
              <a:rPr lang="en-GB" sz="1600" b="0" dirty="0"/>
              <a:t>”, alongside two consultations on Siting Policy and Advanced Nuclear deployment.</a:t>
            </a:r>
          </a:p>
          <a:p>
            <a:pPr lvl="1">
              <a:spcAft>
                <a:spcPts val="600"/>
              </a:spcAft>
            </a:pPr>
            <a:r>
              <a:rPr lang="en-GB" sz="1600" b="0" dirty="0"/>
              <a:t>The Roadmap was announced by the Energy Security Secretary Claire Coutinho whilst visiting NNL’s Preston laboratories</a:t>
            </a:r>
          </a:p>
          <a:p>
            <a:pPr lvl="1">
              <a:spcAft>
                <a:spcPts val="600"/>
              </a:spcAft>
            </a:pPr>
            <a:endParaRPr lang="en-GB" sz="1600" b="0" dirty="0"/>
          </a:p>
          <a:p>
            <a:pPr lvl="1">
              <a:spcAft>
                <a:spcPts val="600"/>
              </a:spcAft>
            </a:pPr>
            <a:endParaRPr lang="en-GB" sz="1600" b="0" dirty="0"/>
          </a:p>
          <a:p>
            <a:pPr lvl="1">
              <a:spcAft>
                <a:spcPts val="600"/>
              </a:spcAft>
            </a:pPr>
            <a:endParaRPr lang="en-GB" sz="1600" b="0" dirty="0"/>
          </a:p>
          <a:p>
            <a:pPr lvl="1">
              <a:spcAft>
                <a:spcPts val="600"/>
              </a:spcAft>
            </a:pPr>
            <a:endParaRPr lang="en-GB" sz="1600" b="0" dirty="0"/>
          </a:p>
          <a:p>
            <a:pPr lvl="1">
              <a:spcAft>
                <a:spcPts val="600"/>
              </a:spcAft>
            </a:pPr>
            <a:endParaRPr lang="en-GB" sz="1600" b="0" dirty="0"/>
          </a:p>
          <a:p>
            <a:pPr lvl="1">
              <a:spcAft>
                <a:spcPts val="600"/>
              </a:spcAft>
            </a:pPr>
            <a:endParaRPr lang="en-GB" sz="1600" b="0" dirty="0"/>
          </a:p>
          <a:p>
            <a:pPr lvl="1">
              <a:spcAft>
                <a:spcPts val="600"/>
              </a:spcAft>
            </a:pPr>
            <a:r>
              <a:rPr lang="en-GB" sz="1600" b="0" dirty="0"/>
              <a:t>The following slides contain a summary of the major headlines and announcements from each document. </a:t>
            </a:r>
          </a:p>
        </p:txBody>
      </p:sp>
      <p:pic>
        <p:nvPicPr>
          <p:cNvPr id="3" name="Picture 2">
            <a:extLst>
              <a:ext uri="{FF2B5EF4-FFF2-40B4-BE49-F238E27FC236}">
                <a16:creationId xmlns:a16="http://schemas.microsoft.com/office/drawing/2014/main" id="{8569EC6A-CDE9-A982-4899-3CDA29787EC7}"/>
              </a:ext>
            </a:extLst>
          </p:cNvPr>
          <p:cNvPicPr>
            <a:picLocks noChangeAspect="1"/>
          </p:cNvPicPr>
          <p:nvPr/>
        </p:nvPicPr>
        <p:blipFill>
          <a:blip r:embed="rId2"/>
          <a:stretch>
            <a:fillRect/>
          </a:stretch>
        </p:blipFill>
        <p:spPr>
          <a:xfrm>
            <a:off x="6296295" y="951613"/>
            <a:ext cx="2535220" cy="3594453"/>
          </a:xfrm>
          <a:prstGeom prst="rect">
            <a:avLst/>
          </a:prstGeom>
          <a:ln>
            <a:solidFill>
              <a:schemeClr val="tx2">
                <a:lumMod val="75000"/>
              </a:schemeClr>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DCCED71D-05A6-58AE-370F-EC1C4A200ADF}"/>
              </a:ext>
            </a:extLst>
          </p:cNvPr>
          <p:cNvPicPr>
            <a:picLocks noChangeAspect="1"/>
          </p:cNvPicPr>
          <p:nvPr/>
        </p:nvPicPr>
        <p:blipFill>
          <a:blip r:embed="rId3"/>
          <a:stretch>
            <a:fillRect/>
          </a:stretch>
        </p:blipFill>
        <p:spPr>
          <a:xfrm>
            <a:off x="9584828" y="938752"/>
            <a:ext cx="1461654" cy="2068425"/>
          </a:xfrm>
          <a:prstGeom prst="rect">
            <a:avLst/>
          </a:prstGeom>
          <a:ln>
            <a:solidFill>
              <a:schemeClr val="tx2">
                <a:lumMod val="75000"/>
              </a:schemeClr>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C533AF1F-0549-A626-7ED3-BE3D5363BB1E}"/>
              </a:ext>
            </a:extLst>
          </p:cNvPr>
          <p:cNvPicPr>
            <a:picLocks noChangeAspect="1"/>
          </p:cNvPicPr>
          <p:nvPr/>
        </p:nvPicPr>
        <p:blipFill>
          <a:blip r:embed="rId4"/>
          <a:stretch>
            <a:fillRect/>
          </a:stretch>
        </p:blipFill>
        <p:spPr>
          <a:xfrm>
            <a:off x="9584828" y="3654428"/>
            <a:ext cx="1471099" cy="2068424"/>
          </a:xfrm>
          <a:prstGeom prst="rect">
            <a:avLst/>
          </a:prstGeom>
          <a:ln>
            <a:solidFill>
              <a:schemeClr val="tx2">
                <a:lumMod val="75000"/>
              </a:schemeClr>
            </a:solidFill>
          </a:ln>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16E83735-4360-5843-7B9D-22E220B49BF7}"/>
              </a:ext>
            </a:extLst>
          </p:cNvPr>
          <p:cNvSpPr txBox="1"/>
          <p:nvPr/>
        </p:nvSpPr>
        <p:spPr>
          <a:xfrm>
            <a:off x="9520520" y="5838181"/>
            <a:ext cx="1997226" cy="369332"/>
          </a:xfrm>
          <a:prstGeom prst="rect">
            <a:avLst/>
          </a:prstGeom>
          <a:noFill/>
        </p:spPr>
        <p:txBody>
          <a:bodyPr wrap="square">
            <a:spAutoFit/>
          </a:bodyPr>
          <a:lstStyle/>
          <a:p>
            <a:r>
              <a:rPr lang="en-GB" sz="900" dirty="0">
                <a:hlinkClick r:id="rId5"/>
              </a:rPr>
              <a:t>Alternative Routes to Market for New Nuclear Projects</a:t>
            </a:r>
            <a:endParaRPr lang="en-GB" sz="900" dirty="0"/>
          </a:p>
        </p:txBody>
      </p:sp>
      <p:sp>
        <p:nvSpPr>
          <p:cNvPr id="8" name="TextBox 7">
            <a:extLst>
              <a:ext uri="{FF2B5EF4-FFF2-40B4-BE49-F238E27FC236}">
                <a16:creationId xmlns:a16="http://schemas.microsoft.com/office/drawing/2014/main" id="{FBC48315-84A0-AB80-550A-AD41F3EBC344}"/>
              </a:ext>
            </a:extLst>
          </p:cNvPr>
          <p:cNvSpPr txBox="1"/>
          <p:nvPr/>
        </p:nvSpPr>
        <p:spPr>
          <a:xfrm>
            <a:off x="6296295" y="4637380"/>
            <a:ext cx="2847706" cy="276999"/>
          </a:xfrm>
          <a:prstGeom prst="rect">
            <a:avLst/>
          </a:prstGeom>
          <a:noFill/>
        </p:spPr>
        <p:txBody>
          <a:bodyPr wrap="square">
            <a:spAutoFit/>
          </a:bodyPr>
          <a:lstStyle/>
          <a:p>
            <a:r>
              <a:rPr lang="en-GB" sz="1200" dirty="0">
                <a:hlinkClick r:id="rId6"/>
              </a:rPr>
              <a:t>Civil Nuclear: Roadmap to 2050</a:t>
            </a:r>
            <a:endParaRPr lang="en-GB" sz="1200" dirty="0"/>
          </a:p>
        </p:txBody>
      </p:sp>
      <p:sp>
        <p:nvSpPr>
          <p:cNvPr id="12" name="TextBox 11">
            <a:extLst>
              <a:ext uri="{FF2B5EF4-FFF2-40B4-BE49-F238E27FC236}">
                <a16:creationId xmlns:a16="http://schemas.microsoft.com/office/drawing/2014/main" id="{70E82DC2-38E4-8207-3C81-6C9BF73724AD}"/>
              </a:ext>
            </a:extLst>
          </p:cNvPr>
          <p:cNvSpPr txBox="1"/>
          <p:nvPr/>
        </p:nvSpPr>
        <p:spPr>
          <a:xfrm>
            <a:off x="9520519" y="3011534"/>
            <a:ext cx="1757895" cy="507831"/>
          </a:xfrm>
          <a:prstGeom prst="rect">
            <a:avLst/>
          </a:prstGeom>
          <a:noFill/>
        </p:spPr>
        <p:txBody>
          <a:bodyPr wrap="square">
            <a:spAutoFit/>
          </a:bodyPr>
          <a:lstStyle/>
          <a:p>
            <a:r>
              <a:rPr lang="en-GB" sz="900" dirty="0">
                <a:hlinkClick r:id="rId7"/>
              </a:rPr>
              <a:t>National Policy Statement for new nuclear power generation</a:t>
            </a:r>
            <a:endParaRPr lang="en-GB" sz="900" dirty="0"/>
          </a:p>
        </p:txBody>
      </p:sp>
      <p:pic>
        <p:nvPicPr>
          <p:cNvPr id="1028" name="Picture 4">
            <a:extLst>
              <a:ext uri="{FF2B5EF4-FFF2-40B4-BE49-F238E27FC236}">
                <a16:creationId xmlns:a16="http://schemas.microsoft.com/office/drawing/2014/main" id="{4342CFC9-FF9E-1C26-ED25-19847C24D78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3105" y="3265450"/>
            <a:ext cx="2784422" cy="1857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496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BFDDB-4AAF-6840-87F2-C05F86A5DD1D}"/>
              </a:ext>
            </a:extLst>
          </p:cNvPr>
          <p:cNvSpPr>
            <a:spLocks noGrp="1"/>
          </p:cNvSpPr>
          <p:nvPr>
            <p:ph type="title"/>
          </p:nvPr>
        </p:nvSpPr>
        <p:spPr>
          <a:xfrm>
            <a:off x="266701" y="384613"/>
            <a:ext cx="11425765" cy="1140864"/>
          </a:xfrm>
        </p:spPr>
        <p:txBody>
          <a:bodyPr/>
          <a:lstStyle/>
          <a:p>
            <a:r>
              <a:rPr lang="en-GB" dirty="0">
                <a:solidFill>
                  <a:srgbClr val="00203D"/>
                </a:solidFill>
              </a:rPr>
              <a:t>Civil Nuclear: Roadmap to 2050 – Delivering the Roadmap</a:t>
            </a:r>
            <a:br>
              <a:rPr lang="en-GB" dirty="0">
                <a:solidFill>
                  <a:srgbClr val="00203D"/>
                </a:solidFill>
              </a:rPr>
            </a:br>
            <a:br>
              <a:rPr lang="en-GB" dirty="0">
                <a:solidFill>
                  <a:srgbClr val="00203D"/>
                </a:solidFill>
              </a:rPr>
            </a:br>
            <a:r>
              <a:rPr lang="en-GB" dirty="0">
                <a:solidFill>
                  <a:srgbClr val="00203D"/>
                </a:solidFill>
              </a:rPr>
              <a:t> </a:t>
            </a:r>
          </a:p>
        </p:txBody>
      </p:sp>
      <p:sp>
        <p:nvSpPr>
          <p:cNvPr id="3" name="Text Placeholder 2">
            <a:extLst>
              <a:ext uri="{FF2B5EF4-FFF2-40B4-BE49-F238E27FC236}">
                <a16:creationId xmlns:a16="http://schemas.microsoft.com/office/drawing/2014/main" id="{648228D4-56E2-D64A-89E7-1375E7D4EA25}"/>
              </a:ext>
            </a:extLst>
          </p:cNvPr>
          <p:cNvSpPr>
            <a:spLocks noGrp="1"/>
          </p:cNvSpPr>
          <p:nvPr>
            <p:ph type="body" sz="quarter" idx="12"/>
          </p:nvPr>
        </p:nvSpPr>
        <p:spPr>
          <a:xfrm>
            <a:off x="293968" y="6413991"/>
            <a:ext cx="9173135" cy="383116"/>
          </a:xfrm>
        </p:spPr>
        <p:txBody>
          <a:bodyPr vert="horz" lIns="91440" tIns="45720" rIns="91440" bIns="45720" rtlCol="0" anchor="t">
            <a:normAutofit/>
          </a:bodyPr>
          <a:lstStyle/>
          <a:p>
            <a:pPr marL="122555"/>
            <a:r>
              <a:rPr lang="en-US" dirty="0">
                <a:latin typeface="Open Sans"/>
                <a:ea typeface="Open Sans"/>
                <a:cs typeface="Open Sans"/>
              </a:rPr>
              <a:t>Official - Commercial</a:t>
            </a:r>
            <a:endParaRPr lang="en-US" dirty="0"/>
          </a:p>
        </p:txBody>
      </p:sp>
      <p:sp>
        <p:nvSpPr>
          <p:cNvPr id="11" name="TextBox 10">
            <a:extLst>
              <a:ext uri="{FF2B5EF4-FFF2-40B4-BE49-F238E27FC236}">
                <a16:creationId xmlns:a16="http://schemas.microsoft.com/office/drawing/2014/main" id="{B2677ADC-B956-4D1D-9004-890A2E24B4DB}"/>
              </a:ext>
            </a:extLst>
          </p:cNvPr>
          <p:cNvSpPr txBox="1"/>
          <p:nvPr/>
        </p:nvSpPr>
        <p:spPr>
          <a:xfrm>
            <a:off x="266701" y="1080649"/>
            <a:ext cx="11542180" cy="1071424"/>
          </a:xfrm>
          <a:prstGeom prst="rect">
            <a:avLst/>
          </a:prstGeom>
          <a:solidFill>
            <a:schemeClr val="bg1">
              <a:lumMod val="20000"/>
              <a:lumOff val="80000"/>
            </a:schemeClr>
          </a:solidFill>
        </p:spPr>
        <p:txBody>
          <a:bodyPr vert="horz" wrap="square" lIns="91440" tIns="45720" rIns="91440" bIns="45720" rtlCol="0" anchor="t">
            <a:normAutofit/>
          </a:bodyPr>
          <a:lstStyle/>
          <a:p>
            <a:pPr marL="6350" algn="l">
              <a:lnSpc>
                <a:spcPct val="110000"/>
              </a:lnSpc>
              <a:buClr>
                <a:schemeClr val="accent1"/>
              </a:buClr>
            </a:pPr>
            <a:r>
              <a:rPr lang="en-GB" sz="1100" b="1" dirty="0">
                <a:latin typeface="+mn-lt"/>
              </a:rPr>
              <a:t>Why does it matter to NNL?</a:t>
            </a:r>
          </a:p>
          <a:p>
            <a:pPr marL="177800" indent="-171450">
              <a:lnSpc>
                <a:spcPct val="110000"/>
              </a:lnSpc>
              <a:buClr>
                <a:schemeClr val="accent1"/>
              </a:buClr>
              <a:buFont typeface="Arial" panose="020B0604020202020204" pitchFamily="34" charset="0"/>
              <a:buChar char="•"/>
            </a:pPr>
            <a:r>
              <a:rPr lang="en-GB" sz="1100" dirty="0">
                <a:latin typeface="+mn-lt"/>
              </a:rPr>
              <a:t>NNL is stated as a key partner organisation in delivering policies</a:t>
            </a:r>
          </a:p>
          <a:p>
            <a:pPr marL="177800" indent="-171450">
              <a:lnSpc>
                <a:spcPct val="110000"/>
              </a:lnSpc>
              <a:buClr>
                <a:schemeClr val="accent1"/>
              </a:buClr>
              <a:buFont typeface="Arial" panose="020B0604020202020204" pitchFamily="34" charset="0"/>
              <a:buChar char="•"/>
            </a:pPr>
            <a:r>
              <a:rPr lang="en-GB" sz="1100" dirty="0">
                <a:latin typeface="+mn-lt"/>
              </a:rPr>
              <a:t>NNL has been a member of previous incarnations of the Nuclear Industry Council and its sub-groups, and is likely to be included in its reconstituted membership</a:t>
            </a:r>
          </a:p>
          <a:p>
            <a:pPr marL="177800" indent="-171450">
              <a:lnSpc>
                <a:spcPct val="110000"/>
              </a:lnSpc>
              <a:buClr>
                <a:schemeClr val="accent1"/>
              </a:buClr>
              <a:buFont typeface="Arial" panose="020B0604020202020204" pitchFamily="34" charset="0"/>
              <a:buChar char="•"/>
            </a:pPr>
            <a:r>
              <a:rPr lang="en-GB" sz="1100" dirty="0">
                <a:latin typeface="+mn-lt"/>
              </a:rPr>
              <a:t>Whilst this Roadmap sets out commitments for the civil nuclear sector, alignment with MOD and its defence programmes is a wider HMG policy ambition – NNL spans both sectors and will play a vital role in supporting future programmes.</a:t>
            </a:r>
          </a:p>
        </p:txBody>
      </p:sp>
      <p:sp>
        <p:nvSpPr>
          <p:cNvPr id="5" name="TextBox 4">
            <a:extLst>
              <a:ext uri="{FF2B5EF4-FFF2-40B4-BE49-F238E27FC236}">
                <a16:creationId xmlns:a16="http://schemas.microsoft.com/office/drawing/2014/main" id="{A82133FA-A7FA-7396-BC2A-979E37108BBB}"/>
              </a:ext>
            </a:extLst>
          </p:cNvPr>
          <p:cNvSpPr txBox="1"/>
          <p:nvPr/>
        </p:nvSpPr>
        <p:spPr>
          <a:xfrm>
            <a:off x="208493" y="2217108"/>
            <a:ext cx="5887507" cy="2431435"/>
          </a:xfrm>
          <a:prstGeom prst="rect">
            <a:avLst/>
          </a:prstGeom>
          <a:noFill/>
        </p:spPr>
        <p:txBody>
          <a:bodyPr wrap="square">
            <a:spAutoFit/>
          </a:bodyPr>
          <a:lstStyle/>
          <a:p>
            <a:pPr>
              <a:spcAft>
                <a:spcPts val="600"/>
              </a:spcAft>
            </a:pPr>
            <a:r>
              <a:rPr lang="en-GB" sz="1100" dirty="0">
                <a:latin typeface="+mn-lt"/>
              </a:rPr>
              <a:t>The final chapter of the Roadmap sets out how Government will deliver and monitor progress against its commitments. </a:t>
            </a:r>
          </a:p>
          <a:p>
            <a:pPr>
              <a:spcAft>
                <a:spcPts val="600"/>
              </a:spcAft>
            </a:pPr>
            <a:r>
              <a:rPr lang="en-GB" sz="1100" dirty="0">
                <a:latin typeface="+mn-lt"/>
              </a:rPr>
              <a:t>It states </a:t>
            </a:r>
          </a:p>
          <a:p>
            <a:pPr marL="171450" indent="-171450">
              <a:spcAft>
                <a:spcPts val="600"/>
              </a:spcAft>
              <a:buFont typeface="Arial" panose="020B0604020202020204" pitchFamily="34" charset="0"/>
              <a:buChar char="•"/>
            </a:pPr>
            <a:r>
              <a:rPr lang="en-GB" sz="1100" dirty="0">
                <a:latin typeface="+mn-lt"/>
              </a:rPr>
              <a:t>“</a:t>
            </a:r>
            <a:r>
              <a:rPr lang="en-GB" sz="1100" b="1" i="1" dirty="0">
                <a:latin typeface="+mn-lt"/>
              </a:rPr>
              <a:t>Our partner organisations, GBN, NNL and the NDA, are key to delivering our policies.”</a:t>
            </a:r>
          </a:p>
          <a:p>
            <a:pPr marL="171450" indent="-171450">
              <a:spcAft>
                <a:spcPts val="600"/>
              </a:spcAft>
              <a:buFont typeface="Arial" panose="020B0604020202020204" pitchFamily="34" charset="0"/>
              <a:buChar char="•"/>
            </a:pPr>
            <a:r>
              <a:rPr lang="en-GB" sz="1100" dirty="0">
                <a:latin typeface="+mn-lt"/>
              </a:rPr>
              <a:t>DESNZ will continue to work jointly with MoD to seek alignment across civil and defence</a:t>
            </a:r>
            <a:endParaRPr lang="en-GB" sz="1100" b="1" i="1" dirty="0">
              <a:latin typeface="+mn-lt"/>
            </a:endParaRPr>
          </a:p>
          <a:p>
            <a:pPr>
              <a:spcAft>
                <a:spcPts val="600"/>
              </a:spcAft>
            </a:pPr>
            <a:r>
              <a:rPr lang="en-GB" sz="1100" dirty="0">
                <a:latin typeface="+mn-lt"/>
              </a:rPr>
              <a:t>A significant new announcement is the intention for DESNZ to work with MOD to reconstitute the </a:t>
            </a:r>
            <a:r>
              <a:rPr lang="en-GB" sz="1100" b="1" dirty="0">
                <a:latin typeface="+mn-lt"/>
              </a:rPr>
              <a:t>Nuclear Industry Council </a:t>
            </a:r>
            <a:r>
              <a:rPr lang="en-GB" sz="1100" dirty="0">
                <a:latin typeface="+mn-lt"/>
              </a:rPr>
              <a:t>to provide strategic direction to the nuclear sector, including overseeing the delivery of a programme of work aligned to key commitments set out in the Roadmap.</a:t>
            </a:r>
            <a:br>
              <a:rPr lang="en-GB" sz="1100" dirty="0">
                <a:latin typeface="+mn-lt"/>
              </a:rPr>
            </a:br>
            <a:endParaRPr lang="en-GB" sz="1100" b="0" i="0" dirty="0">
              <a:effectLst/>
              <a:latin typeface="+mn-lt"/>
            </a:endParaRPr>
          </a:p>
        </p:txBody>
      </p:sp>
      <p:pic>
        <p:nvPicPr>
          <p:cNvPr id="7" name="Picture 6">
            <a:extLst>
              <a:ext uri="{FF2B5EF4-FFF2-40B4-BE49-F238E27FC236}">
                <a16:creationId xmlns:a16="http://schemas.microsoft.com/office/drawing/2014/main" id="{AEDDDD4B-BDCA-3A18-73F7-E6AD1EA2D4DB}"/>
              </a:ext>
            </a:extLst>
          </p:cNvPr>
          <p:cNvPicPr>
            <a:picLocks noChangeAspect="1"/>
          </p:cNvPicPr>
          <p:nvPr/>
        </p:nvPicPr>
        <p:blipFill>
          <a:blip r:embed="rId3"/>
          <a:stretch>
            <a:fillRect/>
          </a:stretch>
        </p:blipFill>
        <p:spPr>
          <a:xfrm>
            <a:off x="6488044" y="2217108"/>
            <a:ext cx="5320837" cy="2579143"/>
          </a:xfrm>
          <a:prstGeom prst="rect">
            <a:avLst/>
          </a:prstGeom>
        </p:spPr>
      </p:pic>
    </p:spTree>
    <p:extLst>
      <p:ext uri="{BB962C8B-B14F-4D97-AF65-F5344CB8AC3E}">
        <p14:creationId xmlns:p14="http://schemas.microsoft.com/office/powerpoint/2010/main" val="2565900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FFD37-CA25-AB93-D310-24D25A3FBF08}"/>
              </a:ext>
            </a:extLst>
          </p:cNvPr>
          <p:cNvSpPr>
            <a:spLocks noGrp="1"/>
          </p:cNvSpPr>
          <p:nvPr>
            <p:ph type="ctrTitle"/>
          </p:nvPr>
        </p:nvSpPr>
        <p:spPr/>
        <p:txBody>
          <a:bodyPr/>
          <a:lstStyle/>
          <a:p>
            <a:r>
              <a:rPr lang="en-GB" sz="4800" dirty="0"/>
              <a:t>Alternative Routes to Market</a:t>
            </a:r>
            <a:r>
              <a:rPr lang="en-GB" sz="4800" b="1" dirty="0"/>
              <a:t> for New Nuclear Projects </a:t>
            </a:r>
            <a:endParaRPr lang="en-GB" sz="4800" dirty="0"/>
          </a:p>
        </p:txBody>
      </p:sp>
      <p:sp>
        <p:nvSpPr>
          <p:cNvPr id="4" name="Subtitle 3">
            <a:extLst>
              <a:ext uri="{FF2B5EF4-FFF2-40B4-BE49-F238E27FC236}">
                <a16:creationId xmlns:a16="http://schemas.microsoft.com/office/drawing/2014/main" id="{53EC2869-23CE-5ECB-B904-4EEEBF73DD93}"/>
              </a:ext>
            </a:extLst>
          </p:cNvPr>
          <p:cNvSpPr>
            <a:spLocks noGrp="1"/>
          </p:cNvSpPr>
          <p:nvPr>
            <p:ph type="subTitle" idx="1"/>
          </p:nvPr>
        </p:nvSpPr>
        <p:spPr/>
        <p:txBody>
          <a:bodyPr/>
          <a:lstStyle/>
          <a:p>
            <a:r>
              <a:rPr lang="en-GB" dirty="0"/>
              <a:t>Consultation</a:t>
            </a:r>
          </a:p>
        </p:txBody>
      </p:sp>
      <p:sp>
        <p:nvSpPr>
          <p:cNvPr id="6" name="Picture Placeholder 5">
            <a:extLst>
              <a:ext uri="{FF2B5EF4-FFF2-40B4-BE49-F238E27FC236}">
                <a16:creationId xmlns:a16="http://schemas.microsoft.com/office/drawing/2014/main" id="{CA2A6942-8B48-0C8D-FFB5-4C3A1D1D95CA}"/>
              </a:ext>
            </a:extLst>
          </p:cNvPr>
          <p:cNvSpPr>
            <a:spLocks noGrp="1"/>
          </p:cNvSpPr>
          <p:nvPr>
            <p:ph type="pic" sz="quarter" idx="10"/>
          </p:nvPr>
        </p:nvSpPr>
        <p:spPr/>
        <p:txBody>
          <a:bodyPr>
            <a:normAutofit fontScale="25000" lnSpcReduction="20000"/>
          </a:bodyPr>
          <a:lstStyle/>
          <a:p>
            <a:endParaRPr lang="en-GB"/>
          </a:p>
        </p:txBody>
      </p:sp>
      <p:sp>
        <p:nvSpPr>
          <p:cNvPr id="7" name="Text Placeholder 6">
            <a:extLst>
              <a:ext uri="{FF2B5EF4-FFF2-40B4-BE49-F238E27FC236}">
                <a16:creationId xmlns:a16="http://schemas.microsoft.com/office/drawing/2014/main" id="{9F24A61A-1AA8-65B4-00EF-2769528C259A}"/>
              </a:ext>
            </a:extLst>
          </p:cNvPr>
          <p:cNvSpPr>
            <a:spLocks noGrp="1"/>
          </p:cNvSpPr>
          <p:nvPr>
            <p:ph type="body" sz="quarter" idx="12"/>
          </p:nvPr>
        </p:nvSpPr>
        <p:spPr/>
        <p:txBody>
          <a:bodyPr/>
          <a:lstStyle/>
          <a:p>
            <a:endParaRPr lang="en-GB"/>
          </a:p>
        </p:txBody>
      </p:sp>
      <p:sp>
        <p:nvSpPr>
          <p:cNvPr id="8" name="Text Placeholder 7">
            <a:extLst>
              <a:ext uri="{FF2B5EF4-FFF2-40B4-BE49-F238E27FC236}">
                <a16:creationId xmlns:a16="http://schemas.microsoft.com/office/drawing/2014/main" id="{04DE26CF-459C-5CA9-C05F-87C8A53E9DA9}"/>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1501114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804EF-8A14-6027-8612-716F0DB123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C2A1FB-330A-DD7E-5D78-2C1B525BB274}"/>
              </a:ext>
            </a:extLst>
          </p:cNvPr>
          <p:cNvSpPr>
            <a:spLocks noGrp="1"/>
          </p:cNvSpPr>
          <p:nvPr>
            <p:ph type="title"/>
          </p:nvPr>
        </p:nvSpPr>
        <p:spPr>
          <a:xfrm>
            <a:off x="266701" y="384613"/>
            <a:ext cx="11425765" cy="1140864"/>
          </a:xfrm>
        </p:spPr>
        <p:txBody>
          <a:bodyPr/>
          <a:lstStyle/>
          <a:p>
            <a:r>
              <a:rPr lang="en-GB" dirty="0">
                <a:solidFill>
                  <a:srgbClr val="00203D"/>
                </a:solidFill>
              </a:rPr>
              <a:t>Alternative Routes to Market</a:t>
            </a:r>
            <a:endParaRPr lang="en-US" dirty="0"/>
          </a:p>
          <a:p>
            <a:endParaRPr lang="en-GB" dirty="0">
              <a:solidFill>
                <a:srgbClr val="00203D"/>
              </a:solidFill>
            </a:endParaRPr>
          </a:p>
        </p:txBody>
      </p:sp>
      <p:sp>
        <p:nvSpPr>
          <p:cNvPr id="3" name="Text Placeholder 2">
            <a:extLst>
              <a:ext uri="{FF2B5EF4-FFF2-40B4-BE49-F238E27FC236}">
                <a16:creationId xmlns:a16="http://schemas.microsoft.com/office/drawing/2014/main" id="{E0F997B4-A794-0D36-827D-D78F2CA8F19F}"/>
              </a:ext>
            </a:extLst>
          </p:cNvPr>
          <p:cNvSpPr>
            <a:spLocks noGrp="1"/>
          </p:cNvSpPr>
          <p:nvPr>
            <p:ph type="body" sz="quarter" idx="12"/>
          </p:nvPr>
        </p:nvSpPr>
        <p:spPr>
          <a:xfrm>
            <a:off x="293968" y="6413991"/>
            <a:ext cx="9173135" cy="383116"/>
          </a:xfrm>
        </p:spPr>
        <p:txBody>
          <a:bodyPr vert="horz" lIns="91440" tIns="45720" rIns="91440" bIns="45720" rtlCol="0" anchor="t">
            <a:normAutofit/>
          </a:bodyPr>
          <a:lstStyle/>
          <a:p>
            <a:pPr marL="122555"/>
            <a:r>
              <a:rPr lang="en-US" dirty="0">
                <a:latin typeface="Open Sans"/>
                <a:ea typeface="Open Sans"/>
                <a:cs typeface="Open Sans"/>
              </a:rPr>
              <a:t>Official - Commercial</a:t>
            </a:r>
            <a:endParaRPr lang="en-US" dirty="0"/>
          </a:p>
        </p:txBody>
      </p:sp>
      <p:pic>
        <p:nvPicPr>
          <p:cNvPr id="4" name="Picture 3" descr="A white background with blue text&#10;&#10;Description automatically generated">
            <a:extLst>
              <a:ext uri="{FF2B5EF4-FFF2-40B4-BE49-F238E27FC236}">
                <a16:creationId xmlns:a16="http://schemas.microsoft.com/office/drawing/2014/main" id="{3675530A-88E2-2DDF-DCDD-9774EF1B5B1C}"/>
              </a:ext>
            </a:extLst>
          </p:cNvPr>
          <p:cNvPicPr>
            <a:picLocks noChangeAspect="1"/>
          </p:cNvPicPr>
          <p:nvPr/>
        </p:nvPicPr>
        <p:blipFill>
          <a:blip r:embed="rId3"/>
          <a:stretch>
            <a:fillRect/>
          </a:stretch>
        </p:blipFill>
        <p:spPr>
          <a:xfrm>
            <a:off x="294894" y="1923276"/>
            <a:ext cx="2324100" cy="3286125"/>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F970F96E-D8E9-7F5B-7B88-3558C96A4694}"/>
              </a:ext>
            </a:extLst>
          </p:cNvPr>
          <p:cNvSpPr txBox="1"/>
          <p:nvPr/>
        </p:nvSpPr>
        <p:spPr>
          <a:xfrm>
            <a:off x="266701" y="849744"/>
            <a:ext cx="11542180" cy="908620"/>
          </a:xfrm>
          <a:prstGeom prst="rect">
            <a:avLst/>
          </a:prstGeom>
          <a:solidFill>
            <a:schemeClr val="bg1">
              <a:lumMod val="20000"/>
              <a:lumOff val="80000"/>
            </a:schemeClr>
          </a:solidFill>
        </p:spPr>
        <p:txBody>
          <a:bodyPr vert="horz" wrap="square" lIns="91440" tIns="45720" rIns="91440" bIns="45720" rtlCol="0" anchor="t">
            <a:normAutofit/>
          </a:bodyPr>
          <a:lstStyle/>
          <a:p>
            <a:pPr marL="6350" algn="l">
              <a:lnSpc>
                <a:spcPct val="110000"/>
              </a:lnSpc>
              <a:buClr>
                <a:schemeClr val="accent1"/>
              </a:buClr>
            </a:pPr>
            <a:r>
              <a:rPr lang="en-GB" sz="1100" b="1" dirty="0">
                <a:latin typeface="+mn-lt"/>
              </a:rPr>
              <a:t>Why does it matter to NNL?</a:t>
            </a:r>
          </a:p>
          <a:p>
            <a:pPr marL="177800" indent="-171450">
              <a:lnSpc>
                <a:spcPct val="110000"/>
              </a:lnSpc>
              <a:buFont typeface="Arial,Sans-Serif" panose="020B0604020202020204" pitchFamily="34" charset="0"/>
              <a:buChar char="•"/>
            </a:pPr>
            <a:r>
              <a:rPr lang="en-GB" sz="1100" dirty="0">
                <a:latin typeface="+mn-lt"/>
              </a:rPr>
              <a:t>NNL is directly involved in the deployment of Advanced Nuclear Technology via our role in the AMR RD&amp;D competition, developing a High Temperature Gas Reactor suitable for the UK. We also provide support to vendors of other ANTs with interest in developing and deploying their technologies in the UK.</a:t>
            </a:r>
          </a:p>
          <a:p>
            <a:pPr marL="177800" indent="-171450">
              <a:lnSpc>
                <a:spcPct val="110000"/>
              </a:lnSpc>
              <a:buFont typeface="Arial,Sans-Serif" panose="020B0604020202020204" pitchFamily="34" charset="0"/>
              <a:buChar char="•"/>
            </a:pPr>
            <a:r>
              <a:rPr lang="en-GB" sz="1100" dirty="0">
                <a:latin typeface="+mn-lt"/>
              </a:rPr>
              <a:t>As the UK’s national laboratory for nuclear research, NNL will consider responding to the consultation</a:t>
            </a:r>
            <a:endParaRPr lang="en-GB" sz="1100" b="1" dirty="0">
              <a:latin typeface="+mn-lt"/>
            </a:endParaRPr>
          </a:p>
          <a:p>
            <a:pPr marL="177800" indent="-171450">
              <a:lnSpc>
                <a:spcPct val="110000"/>
              </a:lnSpc>
              <a:buFont typeface="Arial,Sans-Serif" panose="020B0604020202020204" pitchFamily="34" charset="0"/>
              <a:buChar char="•"/>
            </a:pPr>
            <a:endParaRPr lang="en-GB" sz="1100" dirty="0">
              <a:latin typeface="+mn-lt"/>
            </a:endParaRPr>
          </a:p>
          <a:p>
            <a:pPr marL="177800" indent="-171450">
              <a:lnSpc>
                <a:spcPct val="110000"/>
              </a:lnSpc>
              <a:buClr>
                <a:schemeClr val="accent1"/>
              </a:buClr>
              <a:buFont typeface="Arial" panose="020B0604020202020204" pitchFamily="34" charset="0"/>
              <a:buChar char="•"/>
            </a:pPr>
            <a:endParaRPr lang="en-GB" sz="1100" dirty="0">
              <a:latin typeface="+mn-lt"/>
            </a:endParaRPr>
          </a:p>
        </p:txBody>
      </p:sp>
      <p:sp>
        <p:nvSpPr>
          <p:cNvPr id="8" name="TextBox 7">
            <a:extLst>
              <a:ext uri="{FF2B5EF4-FFF2-40B4-BE49-F238E27FC236}">
                <a16:creationId xmlns:a16="http://schemas.microsoft.com/office/drawing/2014/main" id="{B1C053E7-8BF6-F06A-C589-8B59F642B281}"/>
              </a:ext>
            </a:extLst>
          </p:cNvPr>
          <p:cNvSpPr txBox="1"/>
          <p:nvPr/>
        </p:nvSpPr>
        <p:spPr>
          <a:xfrm>
            <a:off x="2732811" y="1826275"/>
            <a:ext cx="9064033" cy="3477875"/>
          </a:xfrm>
          <a:prstGeom prst="rect">
            <a:avLst/>
          </a:prstGeom>
          <a:noFill/>
        </p:spPr>
        <p:txBody>
          <a:bodyPr wrap="square" lIns="91440" tIns="45720" rIns="91440" bIns="45720" anchor="t">
            <a:spAutoFit/>
          </a:bodyPr>
          <a:lstStyle/>
          <a:p>
            <a:pPr>
              <a:spcAft>
                <a:spcPts val="800"/>
              </a:spcAft>
            </a:pPr>
            <a:r>
              <a:rPr lang="en-GB" sz="1200" b="1" dirty="0">
                <a:solidFill>
                  <a:srgbClr val="212529"/>
                </a:solidFill>
              </a:rPr>
              <a:t>Consultation on </a:t>
            </a:r>
            <a:r>
              <a:rPr lang="en-GB" sz="1100" b="1" dirty="0"/>
              <a:t>Alternative Routes to Market for New Nuclear Projects </a:t>
            </a:r>
          </a:p>
          <a:p>
            <a:pPr>
              <a:spcAft>
                <a:spcPts val="800"/>
              </a:spcAft>
            </a:pPr>
            <a:r>
              <a:rPr lang="en-GB" sz="1200" dirty="0">
                <a:solidFill>
                  <a:srgbClr val="212529"/>
                </a:solidFill>
              </a:rPr>
              <a:t>Alongside the Civil Nuclear Roadmap, DESNZ has launched a three-month consultation to explore what steps the government can take to enable efficient deployment of Advanced Nuclear Technologies (ANTs), and to also explore the uses for ANTs and potential benefits that they can provide to the UK economy.</a:t>
            </a:r>
          </a:p>
          <a:p>
            <a:pPr>
              <a:spcAft>
                <a:spcPts val="800"/>
              </a:spcAft>
            </a:pPr>
            <a:r>
              <a:rPr lang="en-GB" sz="1200" dirty="0">
                <a:solidFill>
                  <a:srgbClr val="212529"/>
                </a:solidFill>
              </a:rPr>
              <a:t>DESNZ is seeking views on (further detail is given on the following slides):</a:t>
            </a:r>
            <a:endParaRPr lang="en-US" dirty="0"/>
          </a:p>
          <a:p>
            <a:pPr marL="171450" indent="-171450">
              <a:spcAft>
                <a:spcPts val="800"/>
              </a:spcAft>
              <a:buClr>
                <a:srgbClr val="00A1DF"/>
              </a:buClr>
              <a:buFont typeface="Arial" panose="020B0604020202020204" pitchFamily="34" charset="0"/>
              <a:buChar char="•"/>
            </a:pPr>
            <a:r>
              <a:rPr lang="en-GB" sz="1200" b="1" dirty="0"/>
              <a:t>Exploring New Uses: </a:t>
            </a:r>
            <a:r>
              <a:rPr lang="en-GB" sz="1200" dirty="0"/>
              <a:t>The potential use cases, beyond electricity, for ANTs what they could bring to the UK energy landscape. HMG is seeking views on the potential role for government in enabling these new use cases.</a:t>
            </a:r>
          </a:p>
          <a:p>
            <a:pPr marL="171450" indent="-171450">
              <a:spcAft>
                <a:spcPts val="800"/>
              </a:spcAft>
              <a:buClr>
                <a:srgbClr val="00A1DF"/>
              </a:buClr>
              <a:buFont typeface="Arial" panose="020B0604020202020204" pitchFamily="34" charset="0"/>
              <a:buChar char="•"/>
            </a:pPr>
            <a:r>
              <a:rPr lang="en-GB" sz="1200" b="1" dirty="0"/>
              <a:t>Regulating Advanced Nuclear: </a:t>
            </a:r>
            <a:r>
              <a:rPr lang="en-GB" sz="1200" dirty="0"/>
              <a:t>Evaluates the appropriateness of the current regulatory pathway for ANTs and details new options for early engagement between the nuclear industry and the regulators. It also considers the vital roles that security, safeguards, and waste management play in the nuclear sector.</a:t>
            </a:r>
          </a:p>
          <a:p>
            <a:pPr marL="171450" indent="-171450">
              <a:spcAft>
                <a:spcPts val="800"/>
              </a:spcAft>
              <a:buClr>
                <a:srgbClr val="00A1DF"/>
              </a:buClr>
              <a:buFont typeface="Arial" panose="020B0604020202020204" pitchFamily="34" charset="0"/>
              <a:buChar char="•"/>
            </a:pPr>
            <a:r>
              <a:rPr lang="en-GB" sz="1200" b="1" dirty="0"/>
              <a:t>Bringing projects to market: </a:t>
            </a:r>
            <a:r>
              <a:rPr lang="en-GB" sz="1200" dirty="0"/>
              <a:t>Discusses how HMG can support private developers and help them bring projects forward to complement the work being undertaken by Great British Nuclear (GBN). HMG are keen to hear from developers about what government can do to support investment and enable routes to market for ANTs.</a:t>
            </a:r>
          </a:p>
          <a:p>
            <a:pPr marL="171450" indent="-171450">
              <a:spcAft>
                <a:spcPts val="800"/>
              </a:spcAft>
              <a:buClr>
                <a:srgbClr val="00A1DF"/>
              </a:buClr>
              <a:buFont typeface="Arial" panose="020B0604020202020204" pitchFamily="34" charset="0"/>
              <a:buChar char="•"/>
            </a:pPr>
            <a:r>
              <a:rPr lang="en-GB" sz="1200" b="1" dirty="0"/>
              <a:t>Supporting future technology: </a:t>
            </a:r>
            <a:r>
              <a:rPr lang="en-GB" sz="1200" dirty="0"/>
              <a:t>Sets out the funding support that HMG currently provides for innovation in the sector and seeks views on how government can further support R&amp;D in the sector.</a:t>
            </a:r>
          </a:p>
        </p:txBody>
      </p:sp>
      <p:sp>
        <p:nvSpPr>
          <p:cNvPr id="9" name="TextBox 8">
            <a:extLst>
              <a:ext uri="{FF2B5EF4-FFF2-40B4-BE49-F238E27FC236}">
                <a16:creationId xmlns:a16="http://schemas.microsoft.com/office/drawing/2014/main" id="{4042BB4A-78AA-403E-64D9-1B53AA7126FF}"/>
              </a:ext>
            </a:extLst>
          </p:cNvPr>
          <p:cNvSpPr txBox="1"/>
          <p:nvPr/>
        </p:nvSpPr>
        <p:spPr>
          <a:xfrm>
            <a:off x="328961" y="5635083"/>
            <a:ext cx="2278566"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lr>
                <a:schemeClr val="accent1"/>
              </a:buClr>
              <a:buFont typeface="Arial" panose="020B0604020202020204" pitchFamily="34" charset="0"/>
            </a:pPr>
            <a:r>
              <a:rPr lang="en-US" sz="1000" dirty="0">
                <a:hlinkClick r:id="rId4"/>
              </a:rPr>
              <a:t>Alternative Routes to Market for New Nuclear Projects (publishing.service.gov.uk)</a:t>
            </a:r>
            <a:endParaRPr lang="en-US" sz="1000" dirty="0"/>
          </a:p>
        </p:txBody>
      </p:sp>
      <p:sp>
        <p:nvSpPr>
          <p:cNvPr id="10" name="TextBox 9">
            <a:extLst>
              <a:ext uri="{FF2B5EF4-FFF2-40B4-BE49-F238E27FC236}">
                <a16:creationId xmlns:a16="http://schemas.microsoft.com/office/drawing/2014/main" id="{238762F6-62C6-09A3-C2CB-DAB9550D688C}"/>
              </a:ext>
            </a:extLst>
          </p:cNvPr>
          <p:cNvSpPr txBox="1"/>
          <p:nvPr/>
        </p:nvSpPr>
        <p:spPr>
          <a:xfrm>
            <a:off x="2926251" y="5773582"/>
            <a:ext cx="9082618" cy="369332"/>
          </a:xfrm>
          <a:prstGeom prst="rect">
            <a:avLst/>
          </a:prstGeom>
          <a:noFill/>
        </p:spPr>
        <p:txBody>
          <a:bodyPr wrap="square" lIns="91440" tIns="45720" rIns="91440" bIns="45720" anchor="t">
            <a:spAutoFit/>
          </a:bodyPr>
          <a:lstStyle/>
          <a:p>
            <a:pPr>
              <a:spcAft>
                <a:spcPts val="800"/>
              </a:spcAft>
            </a:pPr>
            <a:r>
              <a:rPr lang="en-GB" sz="1800" b="1" dirty="0">
                <a:solidFill>
                  <a:schemeClr val="accent4"/>
                </a:solidFill>
              </a:rPr>
              <a:t>The consultation closes on 04 April 2024 </a:t>
            </a:r>
          </a:p>
        </p:txBody>
      </p:sp>
    </p:spTree>
    <p:extLst>
      <p:ext uri="{BB962C8B-B14F-4D97-AF65-F5344CB8AC3E}">
        <p14:creationId xmlns:p14="http://schemas.microsoft.com/office/powerpoint/2010/main" val="1392747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B887E-C380-B2ED-B580-433A15DB86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BB16E8-2215-5B34-269D-C359BE58CB5B}"/>
              </a:ext>
            </a:extLst>
          </p:cNvPr>
          <p:cNvSpPr>
            <a:spLocks noGrp="1"/>
          </p:cNvSpPr>
          <p:nvPr>
            <p:ph type="title"/>
          </p:nvPr>
        </p:nvSpPr>
        <p:spPr>
          <a:xfrm>
            <a:off x="266701" y="384613"/>
            <a:ext cx="11425765" cy="1140864"/>
          </a:xfrm>
        </p:spPr>
        <p:txBody>
          <a:bodyPr/>
          <a:lstStyle/>
          <a:p>
            <a:r>
              <a:rPr lang="en-GB" dirty="0">
                <a:solidFill>
                  <a:srgbClr val="00203D"/>
                </a:solidFill>
              </a:rPr>
              <a:t>Alternative Routes to Market - </a:t>
            </a:r>
            <a:r>
              <a:rPr lang="en-GB" sz="2400" b="1" dirty="0"/>
              <a:t>Potential new uses cases of nuclear</a:t>
            </a:r>
            <a:endParaRPr lang="en-US" dirty="0"/>
          </a:p>
          <a:p>
            <a:endParaRPr lang="en-GB" dirty="0">
              <a:solidFill>
                <a:srgbClr val="00203D"/>
              </a:solidFill>
            </a:endParaRPr>
          </a:p>
        </p:txBody>
      </p:sp>
      <p:sp>
        <p:nvSpPr>
          <p:cNvPr id="3" name="Text Placeholder 2">
            <a:extLst>
              <a:ext uri="{FF2B5EF4-FFF2-40B4-BE49-F238E27FC236}">
                <a16:creationId xmlns:a16="http://schemas.microsoft.com/office/drawing/2014/main" id="{4B491453-9B5C-D6FA-0FB5-85386CD5E8E8}"/>
              </a:ext>
            </a:extLst>
          </p:cNvPr>
          <p:cNvSpPr>
            <a:spLocks noGrp="1"/>
          </p:cNvSpPr>
          <p:nvPr>
            <p:ph type="body" sz="quarter" idx="12"/>
          </p:nvPr>
        </p:nvSpPr>
        <p:spPr>
          <a:xfrm>
            <a:off x="293968" y="6413991"/>
            <a:ext cx="9173135" cy="383116"/>
          </a:xfrm>
        </p:spPr>
        <p:txBody>
          <a:bodyPr vert="horz" lIns="91440" tIns="45720" rIns="91440" bIns="45720" rtlCol="0" anchor="t">
            <a:normAutofit/>
          </a:bodyPr>
          <a:lstStyle/>
          <a:p>
            <a:pPr marL="122555"/>
            <a:r>
              <a:rPr lang="en-US" dirty="0">
                <a:latin typeface="Open Sans"/>
                <a:ea typeface="Open Sans"/>
                <a:cs typeface="Open Sans"/>
              </a:rPr>
              <a:t>Official - Commercial</a:t>
            </a:r>
            <a:endParaRPr lang="en-US" dirty="0"/>
          </a:p>
        </p:txBody>
      </p:sp>
      <p:sp>
        <p:nvSpPr>
          <p:cNvPr id="8" name="TextBox 7">
            <a:extLst>
              <a:ext uri="{FF2B5EF4-FFF2-40B4-BE49-F238E27FC236}">
                <a16:creationId xmlns:a16="http://schemas.microsoft.com/office/drawing/2014/main" id="{346E6887-06CB-FEE1-80EC-2C51D33AE6A7}"/>
              </a:ext>
            </a:extLst>
          </p:cNvPr>
          <p:cNvSpPr txBox="1"/>
          <p:nvPr/>
        </p:nvSpPr>
        <p:spPr>
          <a:xfrm>
            <a:off x="2801842" y="1909909"/>
            <a:ext cx="4116194" cy="4401205"/>
          </a:xfrm>
          <a:prstGeom prst="rect">
            <a:avLst/>
          </a:prstGeom>
          <a:noFill/>
        </p:spPr>
        <p:txBody>
          <a:bodyPr wrap="square" lIns="91440" tIns="45720" rIns="91440" bIns="45720" anchor="t">
            <a:spAutoFit/>
          </a:bodyPr>
          <a:lstStyle/>
          <a:p>
            <a:pPr>
              <a:spcAft>
                <a:spcPts val="800"/>
              </a:spcAft>
            </a:pPr>
            <a:r>
              <a:rPr lang="en-GB" sz="1200" b="1">
                <a:solidFill>
                  <a:srgbClr val="212529"/>
                </a:solidFill>
              </a:rPr>
              <a:t>Chapter 1 - </a:t>
            </a:r>
            <a:r>
              <a:rPr lang="en-GB" sz="1200" b="1"/>
              <a:t>Potential new uses cases of nuclear</a:t>
            </a:r>
            <a:endParaRPr lang="en-GB" sz="1200" b="1" dirty="0">
              <a:solidFill>
                <a:srgbClr val="212529"/>
              </a:solidFill>
            </a:endParaRPr>
          </a:p>
          <a:p>
            <a:pPr marL="171450" lvl="1" indent="-171450">
              <a:spcAft>
                <a:spcPts val="800"/>
              </a:spcAft>
              <a:buClr>
                <a:srgbClr val="00A1DF"/>
              </a:buClr>
              <a:buFont typeface="Arial"/>
              <a:buChar char="•"/>
            </a:pPr>
            <a:r>
              <a:rPr lang="en-GB" sz="1200" b="1" dirty="0"/>
              <a:t>Flexible electricity generation:</a:t>
            </a:r>
            <a:r>
              <a:rPr lang="en-GB" sz="1200" dirty="0"/>
              <a:t> on-grid power servicing a different system purpose to traditional baseload nuclear by altering power output in response to demand. </a:t>
            </a:r>
          </a:p>
          <a:p>
            <a:pPr marL="171450" lvl="1" indent="-171450">
              <a:spcAft>
                <a:spcPts val="800"/>
              </a:spcAft>
              <a:buClr>
                <a:srgbClr val="00A1DF"/>
              </a:buClr>
              <a:buFont typeface="Arial"/>
              <a:buChar char="•"/>
            </a:pPr>
            <a:r>
              <a:rPr lang="en-GB" sz="1200" b="1" dirty="0"/>
              <a:t>Industrial heat and power:</a:t>
            </a:r>
            <a:r>
              <a:rPr lang="en-GB" sz="1200" dirty="0"/>
              <a:t> heat and power to industrial consumers to support existing and new manufacturing and processing sectors, such as chemicals, pulp and paper, food and drink or data centres. </a:t>
            </a:r>
            <a:endParaRPr lang="en-GB"/>
          </a:p>
          <a:p>
            <a:pPr marL="171450" lvl="1" indent="-171450">
              <a:spcAft>
                <a:spcPts val="800"/>
              </a:spcAft>
              <a:buClr>
                <a:srgbClr val="00A1DF"/>
              </a:buClr>
              <a:buFont typeface="Arial"/>
              <a:buChar char="•"/>
            </a:pPr>
            <a:r>
              <a:rPr lang="en-GB" sz="1200" b="1" dirty="0"/>
              <a:t>Hydrogen and synthetic fuels:</a:t>
            </a:r>
            <a:r>
              <a:rPr lang="en-GB" sz="1200" dirty="0"/>
              <a:t> nuclear energy for industry could also help produce other energy products such as hydrogen, ammonia, and synthetic fuels. </a:t>
            </a:r>
            <a:endParaRPr lang="en-GB" sz="1850"/>
          </a:p>
          <a:p>
            <a:pPr marL="171450" lvl="1" indent="-171450">
              <a:spcAft>
                <a:spcPts val="800"/>
              </a:spcAft>
              <a:buClr>
                <a:srgbClr val="00A1DF"/>
              </a:buClr>
              <a:buFont typeface="Arial"/>
              <a:buChar char="•"/>
            </a:pPr>
            <a:r>
              <a:rPr lang="en-GB" sz="1200" b="1" dirty="0"/>
              <a:t>District heating:</a:t>
            </a:r>
            <a:r>
              <a:rPr lang="en-GB" sz="1200" dirty="0"/>
              <a:t> supply of heat to buildings via local heat networks. </a:t>
            </a:r>
            <a:endParaRPr lang="en-GB" sz="1850"/>
          </a:p>
          <a:p>
            <a:pPr marL="171450" lvl="1" indent="-171450">
              <a:spcAft>
                <a:spcPts val="800"/>
              </a:spcAft>
              <a:buClr>
                <a:srgbClr val="00A1DF"/>
              </a:buClr>
              <a:buFont typeface="Arial"/>
              <a:buChar char="•"/>
            </a:pPr>
            <a:r>
              <a:rPr lang="en-GB" sz="1200" b="1" dirty="0"/>
              <a:t>Other proposed uses:</a:t>
            </a:r>
            <a:r>
              <a:rPr lang="en-GB" sz="1200" dirty="0"/>
              <a:t> additional uses could include transportable heat and power, civil marine propulsion, or reusing legacy nuclear materials. </a:t>
            </a:r>
          </a:p>
          <a:p>
            <a:pPr lvl="8">
              <a:spcAft>
                <a:spcPts val="800"/>
              </a:spcAft>
              <a:buClr>
                <a:srgbClr val="00A1DF"/>
              </a:buClr>
            </a:pPr>
            <a:r>
              <a:rPr lang="en-GB" sz="1200" dirty="0"/>
              <a:t> </a:t>
            </a:r>
          </a:p>
        </p:txBody>
      </p:sp>
      <p:pic>
        <p:nvPicPr>
          <p:cNvPr id="7" name="Picture 6" descr="A white background with blue text&#10;&#10;Description automatically generated">
            <a:extLst>
              <a:ext uri="{FF2B5EF4-FFF2-40B4-BE49-F238E27FC236}">
                <a16:creationId xmlns:a16="http://schemas.microsoft.com/office/drawing/2014/main" id="{32E8B5A3-D1EF-6B95-C5C4-A2A23C82FDFF}"/>
              </a:ext>
            </a:extLst>
          </p:cNvPr>
          <p:cNvPicPr>
            <a:picLocks noChangeAspect="1"/>
          </p:cNvPicPr>
          <p:nvPr/>
        </p:nvPicPr>
        <p:blipFill>
          <a:blip r:embed="rId3"/>
          <a:stretch>
            <a:fillRect/>
          </a:stretch>
        </p:blipFill>
        <p:spPr>
          <a:xfrm>
            <a:off x="294894" y="1923276"/>
            <a:ext cx="2324100" cy="3286125"/>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F8E872AF-02E2-CFB4-4DD3-7507C56528EF}"/>
              </a:ext>
            </a:extLst>
          </p:cNvPr>
          <p:cNvSpPr txBox="1"/>
          <p:nvPr/>
        </p:nvSpPr>
        <p:spPr>
          <a:xfrm>
            <a:off x="328961" y="5635083"/>
            <a:ext cx="2278566"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lr>
                <a:schemeClr val="accent1"/>
              </a:buClr>
              <a:buFont typeface="Arial" panose="020B0604020202020204" pitchFamily="34" charset="0"/>
            </a:pPr>
            <a:r>
              <a:rPr lang="en-US" sz="1000">
                <a:hlinkClick r:id="rId4"/>
              </a:rPr>
              <a:t>Alternative Routes to Market for New Nuclear Projects (publishing.service.gov.uk)</a:t>
            </a:r>
            <a:endParaRPr lang="en-US" sz="1000"/>
          </a:p>
        </p:txBody>
      </p:sp>
      <p:pic>
        <p:nvPicPr>
          <p:cNvPr id="10" name="Picture 9">
            <a:extLst>
              <a:ext uri="{FF2B5EF4-FFF2-40B4-BE49-F238E27FC236}">
                <a16:creationId xmlns:a16="http://schemas.microsoft.com/office/drawing/2014/main" id="{E48CB316-3D7B-C900-858C-0FBAF5A0C04E}"/>
              </a:ext>
            </a:extLst>
          </p:cNvPr>
          <p:cNvPicPr>
            <a:picLocks noChangeAspect="1"/>
          </p:cNvPicPr>
          <p:nvPr/>
        </p:nvPicPr>
        <p:blipFill>
          <a:blip r:embed="rId5"/>
          <a:stretch>
            <a:fillRect/>
          </a:stretch>
        </p:blipFill>
        <p:spPr>
          <a:xfrm>
            <a:off x="6874189" y="2252540"/>
            <a:ext cx="5103442" cy="4126312"/>
          </a:xfrm>
          <a:prstGeom prst="rect">
            <a:avLst/>
          </a:prstGeom>
        </p:spPr>
      </p:pic>
      <p:sp>
        <p:nvSpPr>
          <p:cNvPr id="13" name="TextBox 12">
            <a:extLst>
              <a:ext uri="{FF2B5EF4-FFF2-40B4-BE49-F238E27FC236}">
                <a16:creationId xmlns:a16="http://schemas.microsoft.com/office/drawing/2014/main" id="{1A3B829E-719A-6BC9-401A-120183266D69}"/>
              </a:ext>
            </a:extLst>
          </p:cNvPr>
          <p:cNvSpPr txBox="1"/>
          <p:nvPr/>
        </p:nvSpPr>
        <p:spPr>
          <a:xfrm>
            <a:off x="6874189" y="1982945"/>
            <a:ext cx="4479611" cy="276999"/>
          </a:xfrm>
          <a:prstGeom prst="rect">
            <a:avLst/>
          </a:prstGeom>
          <a:noFill/>
        </p:spPr>
        <p:txBody>
          <a:bodyPr wrap="square">
            <a:spAutoFit/>
          </a:bodyPr>
          <a:lstStyle/>
          <a:p>
            <a:pPr lvl="8">
              <a:spcAft>
                <a:spcPts val="800"/>
              </a:spcAft>
              <a:buClr>
                <a:srgbClr val="00A1DF"/>
              </a:buClr>
            </a:pPr>
            <a:r>
              <a:rPr lang="en-GB" sz="1200" dirty="0"/>
              <a:t>DESNZ is seeking responses to the following questions</a:t>
            </a:r>
          </a:p>
        </p:txBody>
      </p:sp>
      <p:sp>
        <p:nvSpPr>
          <p:cNvPr id="4" name="TextBox 3">
            <a:extLst>
              <a:ext uri="{FF2B5EF4-FFF2-40B4-BE49-F238E27FC236}">
                <a16:creationId xmlns:a16="http://schemas.microsoft.com/office/drawing/2014/main" id="{73AF546C-24E8-4FB4-B1A6-2F9E2D50E53E}"/>
              </a:ext>
            </a:extLst>
          </p:cNvPr>
          <p:cNvSpPr txBox="1"/>
          <p:nvPr/>
        </p:nvSpPr>
        <p:spPr>
          <a:xfrm>
            <a:off x="266701" y="849744"/>
            <a:ext cx="11542180" cy="908620"/>
          </a:xfrm>
          <a:prstGeom prst="rect">
            <a:avLst/>
          </a:prstGeom>
          <a:solidFill>
            <a:schemeClr val="bg1">
              <a:lumMod val="20000"/>
              <a:lumOff val="80000"/>
            </a:schemeClr>
          </a:solidFill>
        </p:spPr>
        <p:txBody>
          <a:bodyPr vert="horz" wrap="square" lIns="91440" tIns="45720" rIns="91440" bIns="45720" rtlCol="0" anchor="t">
            <a:normAutofit/>
          </a:bodyPr>
          <a:lstStyle/>
          <a:p>
            <a:pPr marL="6350" algn="l">
              <a:lnSpc>
                <a:spcPct val="110000"/>
              </a:lnSpc>
              <a:buClr>
                <a:schemeClr val="accent1"/>
              </a:buClr>
            </a:pPr>
            <a:r>
              <a:rPr lang="en-GB" sz="1100" b="1" dirty="0">
                <a:latin typeface="+mn-lt"/>
              </a:rPr>
              <a:t>Why does it matter to NNL?</a:t>
            </a:r>
          </a:p>
          <a:p>
            <a:pPr marL="177800" indent="-171450">
              <a:lnSpc>
                <a:spcPct val="110000"/>
              </a:lnSpc>
              <a:buFont typeface="Arial,Sans-Serif" panose="020B0604020202020204" pitchFamily="34" charset="0"/>
              <a:buChar char="•"/>
            </a:pPr>
            <a:r>
              <a:rPr lang="en-GB" sz="1100" dirty="0">
                <a:latin typeface="+mn-lt"/>
              </a:rPr>
              <a:t>NNL is directly involved in the deployment of Advanced Nuclear Technology via our role in the AMR RD&amp;D competition, developing a High Temperature Gas Reactor suitable for the UK. We also provide support to vendors of other ANTs with interest in developing and deploying their technologies in the UK.</a:t>
            </a:r>
          </a:p>
          <a:p>
            <a:pPr marL="177800" indent="-171450">
              <a:lnSpc>
                <a:spcPct val="110000"/>
              </a:lnSpc>
              <a:buFont typeface="Arial,Sans-Serif" panose="020B0604020202020204" pitchFamily="34" charset="0"/>
              <a:buChar char="•"/>
            </a:pPr>
            <a:r>
              <a:rPr lang="en-GB" sz="1100" dirty="0">
                <a:latin typeface="+mn-lt"/>
              </a:rPr>
              <a:t>As the UK’s national laboratory for nuclear research, NNL will consider responding to the consultation. </a:t>
            </a:r>
          </a:p>
          <a:p>
            <a:pPr marL="177800" indent="-171450">
              <a:lnSpc>
                <a:spcPct val="110000"/>
              </a:lnSpc>
              <a:buClr>
                <a:schemeClr val="accent1"/>
              </a:buClr>
              <a:buFont typeface="Arial" panose="020B0604020202020204" pitchFamily="34" charset="0"/>
              <a:buChar char="•"/>
            </a:pPr>
            <a:endParaRPr lang="en-GB" sz="1100" dirty="0">
              <a:latin typeface="+mn-lt"/>
            </a:endParaRPr>
          </a:p>
        </p:txBody>
      </p:sp>
    </p:spTree>
    <p:extLst>
      <p:ext uri="{BB962C8B-B14F-4D97-AF65-F5344CB8AC3E}">
        <p14:creationId xmlns:p14="http://schemas.microsoft.com/office/powerpoint/2010/main" val="3225024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B887E-C380-B2ED-B580-433A15DB86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BB16E8-2215-5B34-269D-C359BE58CB5B}"/>
              </a:ext>
            </a:extLst>
          </p:cNvPr>
          <p:cNvSpPr>
            <a:spLocks noGrp="1"/>
          </p:cNvSpPr>
          <p:nvPr>
            <p:ph type="title"/>
          </p:nvPr>
        </p:nvSpPr>
        <p:spPr>
          <a:xfrm>
            <a:off x="266701" y="384613"/>
            <a:ext cx="11425765" cy="1140864"/>
          </a:xfrm>
        </p:spPr>
        <p:txBody>
          <a:bodyPr/>
          <a:lstStyle/>
          <a:p>
            <a:r>
              <a:rPr lang="en-GB" dirty="0">
                <a:solidFill>
                  <a:srgbClr val="00203D"/>
                </a:solidFill>
              </a:rPr>
              <a:t>Alternative Routes to Market - </a:t>
            </a:r>
            <a:r>
              <a:rPr lang="en-GB" sz="2400" b="1" dirty="0">
                <a:solidFill>
                  <a:srgbClr val="212529"/>
                </a:solidFill>
              </a:rPr>
              <a:t>Regulating Advanced Nuclear</a:t>
            </a:r>
            <a:endParaRPr lang="en-US" dirty="0"/>
          </a:p>
          <a:p>
            <a:endParaRPr lang="en-GB" dirty="0">
              <a:solidFill>
                <a:srgbClr val="00203D"/>
              </a:solidFill>
            </a:endParaRPr>
          </a:p>
        </p:txBody>
      </p:sp>
      <p:sp>
        <p:nvSpPr>
          <p:cNvPr id="3" name="Text Placeholder 2">
            <a:extLst>
              <a:ext uri="{FF2B5EF4-FFF2-40B4-BE49-F238E27FC236}">
                <a16:creationId xmlns:a16="http://schemas.microsoft.com/office/drawing/2014/main" id="{4B491453-9B5C-D6FA-0FB5-85386CD5E8E8}"/>
              </a:ext>
            </a:extLst>
          </p:cNvPr>
          <p:cNvSpPr>
            <a:spLocks noGrp="1"/>
          </p:cNvSpPr>
          <p:nvPr>
            <p:ph type="body" sz="quarter" idx="12"/>
          </p:nvPr>
        </p:nvSpPr>
        <p:spPr>
          <a:xfrm>
            <a:off x="293968" y="6413991"/>
            <a:ext cx="9173135" cy="383116"/>
          </a:xfrm>
        </p:spPr>
        <p:txBody>
          <a:bodyPr vert="horz" lIns="91440" tIns="45720" rIns="91440" bIns="45720" rtlCol="0" anchor="t">
            <a:normAutofit/>
          </a:bodyPr>
          <a:lstStyle/>
          <a:p>
            <a:pPr marL="122555"/>
            <a:r>
              <a:rPr lang="en-US" dirty="0">
                <a:latin typeface="Open Sans"/>
                <a:ea typeface="Open Sans"/>
                <a:cs typeface="Open Sans"/>
              </a:rPr>
              <a:t>Official - Commercial</a:t>
            </a:r>
            <a:endParaRPr lang="en-US" dirty="0"/>
          </a:p>
        </p:txBody>
      </p:sp>
      <p:sp>
        <p:nvSpPr>
          <p:cNvPr id="4" name="TextBox 3">
            <a:extLst>
              <a:ext uri="{FF2B5EF4-FFF2-40B4-BE49-F238E27FC236}">
                <a16:creationId xmlns:a16="http://schemas.microsoft.com/office/drawing/2014/main" id="{4870AEFC-E706-02FC-38E2-0658845C2ECF}"/>
              </a:ext>
            </a:extLst>
          </p:cNvPr>
          <p:cNvSpPr txBox="1"/>
          <p:nvPr/>
        </p:nvSpPr>
        <p:spPr>
          <a:xfrm>
            <a:off x="2832569" y="1948967"/>
            <a:ext cx="4041620" cy="2944396"/>
          </a:xfrm>
          <a:prstGeom prst="rect">
            <a:avLst/>
          </a:prstGeom>
          <a:noFill/>
        </p:spPr>
        <p:txBody>
          <a:bodyPr wrap="square" lIns="91440" tIns="45720" rIns="91440" bIns="45720" anchor="t">
            <a:spAutoFit/>
          </a:bodyPr>
          <a:lstStyle/>
          <a:p>
            <a:pPr>
              <a:spcAft>
                <a:spcPts val="800"/>
              </a:spcAft>
            </a:pPr>
            <a:r>
              <a:rPr lang="en-GB" sz="1200" b="1" dirty="0">
                <a:solidFill>
                  <a:srgbClr val="212529"/>
                </a:solidFill>
              </a:rPr>
              <a:t>Chapter 2 - Regulating Advanced Nuclear</a:t>
            </a:r>
          </a:p>
          <a:p>
            <a:pPr lvl="1">
              <a:spcAft>
                <a:spcPts val="800"/>
              </a:spcAft>
              <a:buClr>
                <a:srgbClr val="00A1DF"/>
              </a:buClr>
            </a:pPr>
            <a:r>
              <a:rPr lang="en-GB" sz="1200" dirty="0"/>
              <a:t>This section seeks views on the applicability of current regulatory framework to deployment of current and advanced nuclear technologies. It outlines:</a:t>
            </a:r>
          </a:p>
          <a:p>
            <a:pPr marL="171450" lvl="1" indent="-171450">
              <a:spcAft>
                <a:spcPts val="800"/>
              </a:spcAft>
              <a:buClr>
                <a:srgbClr val="00A1DF"/>
              </a:buClr>
              <a:buFont typeface="Arial"/>
              <a:buChar char="•"/>
            </a:pPr>
            <a:r>
              <a:rPr lang="en-GB" sz="1200" dirty="0"/>
              <a:t>Our current regulatory framework</a:t>
            </a:r>
          </a:p>
          <a:p>
            <a:pPr marL="171450" lvl="1" indent="-171450">
              <a:spcAft>
                <a:spcPts val="800"/>
              </a:spcAft>
              <a:buClr>
                <a:srgbClr val="00A1DF"/>
              </a:buClr>
              <a:buFont typeface="Arial"/>
              <a:buChar char="•"/>
            </a:pPr>
            <a:r>
              <a:rPr lang="en-GB" sz="1200" dirty="0"/>
              <a:t>Regulatory pathways</a:t>
            </a:r>
          </a:p>
          <a:p>
            <a:pPr marL="171450" lvl="1" indent="-171450">
              <a:spcAft>
                <a:spcPts val="800"/>
              </a:spcAft>
              <a:buClr>
                <a:srgbClr val="00A1DF"/>
              </a:buClr>
              <a:buFont typeface="Arial"/>
              <a:buChar char="•"/>
            </a:pPr>
            <a:r>
              <a:rPr lang="en-GB" sz="1200" dirty="0"/>
              <a:t>Applicability to advanced nuclear</a:t>
            </a:r>
          </a:p>
          <a:p>
            <a:pPr marL="171450" lvl="1" indent="-171450">
              <a:spcAft>
                <a:spcPts val="800"/>
              </a:spcAft>
              <a:buClr>
                <a:srgbClr val="00A1DF"/>
              </a:buClr>
              <a:buFont typeface="Arial"/>
              <a:buChar char="•"/>
            </a:pPr>
            <a:r>
              <a:rPr lang="en-GB" sz="1200" dirty="0"/>
              <a:t>Planning and smarter regulation</a:t>
            </a:r>
          </a:p>
          <a:p>
            <a:pPr marL="171450" lvl="1" indent="-171450">
              <a:spcAft>
                <a:spcPts val="800"/>
              </a:spcAft>
              <a:buClr>
                <a:srgbClr val="00A1DF"/>
              </a:buClr>
              <a:buFont typeface="Arial"/>
              <a:buChar char="•"/>
            </a:pPr>
            <a:r>
              <a:rPr lang="en-GB" sz="1200" dirty="0"/>
              <a:t>Legislation</a:t>
            </a:r>
          </a:p>
          <a:p>
            <a:pPr marL="171450" lvl="1" indent="-171450">
              <a:spcAft>
                <a:spcPts val="800"/>
              </a:spcAft>
              <a:buClr>
                <a:srgbClr val="00A1DF"/>
              </a:buClr>
              <a:buFont typeface="Arial"/>
              <a:buChar char="•"/>
            </a:pPr>
            <a:r>
              <a:rPr lang="en-GB" sz="1200" dirty="0"/>
              <a:t>Early engagement with the regulators</a:t>
            </a:r>
          </a:p>
          <a:p>
            <a:pPr marL="171450" lvl="1" indent="-171450">
              <a:spcAft>
                <a:spcPts val="800"/>
              </a:spcAft>
              <a:buClr>
                <a:srgbClr val="00A1DF"/>
              </a:buClr>
              <a:buFont typeface="Arial"/>
              <a:buChar char="•"/>
            </a:pPr>
            <a:r>
              <a:rPr lang="en-GB" sz="1200" dirty="0"/>
              <a:t>Securing safe nuclear operations</a:t>
            </a:r>
          </a:p>
        </p:txBody>
      </p:sp>
      <p:pic>
        <p:nvPicPr>
          <p:cNvPr id="7" name="Picture 6" descr="A white background with blue text&#10;&#10;Description automatically generated">
            <a:extLst>
              <a:ext uri="{FF2B5EF4-FFF2-40B4-BE49-F238E27FC236}">
                <a16:creationId xmlns:a16="http://schemas.microsoft.com/office/drawing/2014/main" id="{32E8B5A3-D1EF-6B95-C5C4-A2A23C82FDFF}"/>
              </a:ext>
            </a:extLst>
          </p:cNvPr>
          <p:cNvPicPr>
            <a:picLocks noChangeAspect="1"/>
          </p:cNvPicPr>
          <p:nvPr/>
        </p:nvPicPr>
        <p:blipFill>
          <a:blip r:embed="rId3"/>
          <a:stretch>
            <a:fillRect/>
          </a:stretch>
        </p:blipFill>
        <p:spPr>
          <a:xfrm>
            <a:off x="294894" y="1923276"/>
            <a:ext cx="2324100" cy="3286125"/>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F8E872AF-02E2-CFB4-4DD3-7507C56528EF}"/>
              </a:ext>
            </a:extLst>
          </p:cNvPr>
          <p:cNvSpPr txBox="1"/>
          <p:nvPr/>
        </p:nvSpPr>
        <p:spPr>
          <a:xfrm>
            <a:off x="328961" y="5635083"/>
            <a:ext cx="2278566"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lr>
                <a:schemeClr val="accent1"/>
              </a:buClr>
              <a:buFont typeface="Arial" panose="020B0604020202020204" pitchFamily="34" charset="0"/>
            </a:pPr>
            <a:r>
              <a:rPr lang="en-US" sz="1000">
                <a:hlinkClick r:id="rId4"/>
              </a:rPr>
              <a:t>Alternative Routes to Market for New Nuclear Projects (publishing.service.gov.uk)</a:t>
            </a:r>
            <a:endParaRPr lang="en-US" sz="1000"/>
          </a:p>
        </p:txBody>
      </p:sp>
      <p:sp>
        <p:nvSpPr>
          <p:cNvPr id="6" name="TextBox 5">
            <a:extLst>
              <a:ext uri="{FF2B5EF4-FFF2-40B4-BE49-F238E27FC236}">
                <a16:creationId xmlns:a16="http://schemas.microsoft.com/office/drawing/2014/main" id="{26CFE116-A94F-93F9-4327-9E4BCF8BA318}"/>
              </a:ext>
            </a:extLst>
          </p:cNvPr>
          <p:cNvSpPr txBox="1"/>
          <p:nvPr/>
        </p:nvSpPr>
        <p:spPr>
          <a:xfrm>
            <a:off x="6874189" y="1982945"/>
            <a:ext cx="4473448" cy="276999"/>
          </a:xfrm>
          <a:prstGeom prst="rect">
            <a:avLst/>
          </a:prstGeom>
          <a:noFill/>
        </p:spPr>
        <p:txBody>
          <a:bodyPr wrap="square">
            <a:spAutoFit/>
          </a:bodyPr>
          <a:lstStyle/>
          <a:p>
            <a:pPr lvl="8">
              <a:spcAft>
                <a:spcPts val="800"/>
              </a:spcAft>
              <a:buClr>
                <a:srgbClr val="00A1DF"/>
              </a:buClr>
            </a:pPr>
            <a:r>
              <a:rPr lang="en-GB" sz="1200" dirty="0"/>
              <a:t>DESNZ is seeking responses to the following questions</a:t>
            </a:r>
          </a:p>
        </p:txBody>
      </p:sp>
      <p:pic>
        <p:nvPicPr>
          <p:cNvPr id="10" name="Picture 9">
            <a:extLst>
              <a:ext uri="{FF2B5EF4-FFF2-40B4-BE49-F238E27FC236}">
                <a16:creationId xmlns:a16="http://schemas.microsoft.com/office/drawing/2014/main" id="{8C313F32-4283-3D04-3A5B-CDFF25B815F3}"/>
              </a:ext>
            </a:extLst>
          </p:cNvPr>
          <p:cNvPicPr>
            <a:picLocks noChangeAspect="1"/>
          </p:cNvPicPr>
          <p:nvPr/>
        </p:nvPicPr>
        <p:blipFill>
          <a:blip r:embed="rId5"/>
          <a:stretch>
            <a:fillRect/>
          </a:stretch>
        </p:blipFill>
        <p:spPr>
          <a:xfrm>
            <a:off x="7096362" y="2375825"/>
            <a:ext cx="4800744" cy="3104368"/>
          </a:xfrm>
          <a:prstGeom prst="rect">
            <a:avLst/>
          </a:prstGeom>
        </p:spPr>
      </p:pic>
      <p:sp>
        <p:nvSpPr>
          <p:cNvPr id="8" name="TextBox 7">
            <a:extLst>
              <a:ext uri="{FF2B5EF4-FFF2-40B4-BE49-F238E27FC236}">
                <a16:creationId xmlns:a16="http://schemas.microsoft.com/office/drawing/2014/main" id="{935EDF1F-7C8E-8470-F2F4-63DCF9588F90}"/>
              </a:ext>
            </a:extLst>
          </p:cNvPr>
          <p:cNvSpPr txBox="1"/>
          <p:nvPr/>
        </p:nvSpPr>
        <p:spPr>
          <a:xfrm>
            <a:off x="266701" y="849744"/>
            <a:ext cx="11542180" cy="908620"/>
          </a:xfrm>
          <a:prstGeom prst="rect">
            <a:avLst/>
          </a:prstGeom>
          <a:solidFill>
            <a:schemeClr val="bg1">
              <a:lumMod val="20000"/>
              <a:lumOff val="80000"/>
            </a:schemeClr>
          </a:solidFill>
        </p:spPr>
        <p:txBody>
          <a:bodyPr vert="horz" wrap="square" lIns="91440" tIns="45720" rIns="91440" bIns="45720" rtlCol="0" anchor="t">
            <a:normAutofit/>
          </a:bodyPr>
          <a:lstStyle/>
          <a:p>
            <a:pPr marL="6350" algn="l">
              <a:lnSpc>
                <a:spcPct val="110000"/>
              </a:lnSpc>
              <a:buClr>
                <a:schemeClr val="accent1"/>
              </a:buClr>
            </a:pPr>
            <a:r>
              <a:rPr lang="en-GB" sz="1100" b="1" dirty="0">
                <a:latin typeface="+mn-lt"/>
              </a:rPr>
              <a:t>Why does it matter to NNL?</a:t>
            </a:r>
          </a:p>
          <a:p>
            <a:pPr marL="177800" indent="-171450">
              <a:lnSpc>
                <a:spcPct val="110000"/>
              </a:lnSpc>
              <a:buFont typeface="Arial,Sans-Serif" panose="020B0604020202020204" pitchFamily="34" charset="0"/>
              <a:buChar char="•"/>
            </a:pPr>
            <a:r>
              <a:rPr lang="en-GB" sz="1100" dirty="0">
                <a:latin typeface="+mn-lt"/>
              </a:rPr>
              <a:t>NNL is directly involved in the deployment of Advanced Nuclear Technology via our role in the AMR RD&amp;D competition, developing a High Temperature Gas Reactor suitable for the UK. We also provide support to vendors of other ANTs with interest in developing and deploying their technologies in the UK.</a:t>
            </a:r>
          </a:p>
          <a:p>
            <a:pPr marL="177800" indent="-171450">
              <a:lnSpc>
                <a:spcPct val="110000"/>
              </a:lnSpc>
              <a:buFont typeface="Arial,Sans-Serif" panose="020B0604020202020204" pitchFamily="34" charset="0"/>
              <a:buChar char="•"/>
            </a:pPr>
            <a:r>
              <a:rPr lang="en-GB" sz="1100" dirty="0">
                <a:latin typeface="+mn-lt"/>
              </a:rPr>
              <a:t>As the UK’s national laboratory for nuclear research, NNL will consider responding to the consultation. </a:t>
            </a:r>
            <a:endParaRPr lang="en-GB" sz="1100" b="1" dirty="0">
              <a:latin typeface="+mn-lt"/>
            </a:endParaRPr>
          </a:p>
          <a:p>
            <a:pPr marL="177800" indent="-171450">
              <a:lnSpc>
                <a:spcPct val="110000"/>
              </a:lnSpc>
              <a:buFont typeface="Arial,Sans-Serif" panose="020B0604020202020204" pitchFamily="34" charset="0"/>
              <a:buChar char="•"/>
            </a:pPr>
            <a:endParaRPr lang="en-GB" sz="1100" dirty="0">
              <a:latin typeface="+mn-lt"/>
            </a:endParaRPr>
          </a:p>
          <a:p>
            <a:pPr marL="177800" indent="-171450">
              <a:lnSpc>
                <a:spcPct val="110000"/>
              </a:lnSpc>
              <a:buClr>
                <a:schemeClr val="accent1"/>
              </a:buClr>
              <a:buFont typeface="Arial" panose="020B0604020202020204" pitchFamily="34" charset="0"/>
              <a:buChar char="•"/>
            </a:pPr>
            <a:endParaRPr lang="en-GB" sz="1100" dirty="0">
              <a:latin typeface="+mn-lt"/>
            </a:endParaRPr>
          </a:p>
        </p:txBody>
      </p:sp>
    </p:spTree>
    <p:extLst>
      <p:ext uri="{BB962C8B-B14F-4D97-AF65-F5344CB8AC3E}">
        <p14:creationId xmlns:p14="http://schemas.microsoft.com/office/powerpoint/2010/main" val="1887122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B4D0E-A830-7039-812A-C58EB9D579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3814C8-A6BF-C826-43F7-7AA483DD6BBA}"/>
              </a:ext>
            </a:extLst>
          </p:cNvPr>
          <p:cNvSpPr>
            <a:spLocks noGrp="1"/>
          </p:cNvSpPr>
          <p:nvPr>
            <p:ph type="title"/>
          </p:nvPr>
        </p:nvSpPr>
        <p:spPr>
          <a:xfrm>
            <a:off x="266701" y="384613"/>
            <a:ext cx="11425765" cy="1140864"/>
          </a:xfrm>
        </p:spPr>
        <p:txBody>
          <a:bodyPr/>
          <a:lstStyle/>
          <a:p>
            <a:r>
              <a:rPr lang="en-GB" dirty="0">
                <a:solidFill>
                  <a:srgbClr val="00203D"/>
                </a:solidFill>
              </a:rPr>
              <a:t>Alternative Routes to Market - </a:t>
            </a:r>
            <a:r>
              <a:rPr lang="en-GB" sz="2400" b="1" dirty="0"/>
              <a:t>Bringing Projects to Market</a:t>
            </a:r>
            <a:endParaRPr lang="en-US" dirty="0"/>
          </a:p>
          <a:p>
            <a:endParaRPr lang="en-GB" dirty="0">
              <a:solidFill>
                <a:srgbClr val="00203D"/>
              </a:solidFill>
            </a:endParaRPr>
          </a:p>
        </p:txBody>
      </p:sp>
      <p:sp>
        <p:nvSpPr>
          <p:cNvPr id="3" name="Text Placeholder 2">
            <a:extLst>
              <a:ext uri="{FF2B5EF4-FFF2-40B4-BE49-F238E27FC236}">
                <a16:creationId xmlns:a16="http://schemas.microsoft.com/office/drawing/2014/main" id="{13217F6D-5AE1-2E75-EC83-AAE71CD538D0}"/>
              </a:ext>
            </a:extLst>
          </p:cNvPr>
          <p:cNvSpPr>
            <a:spLocks noGrp="1"/>
          </p:cNvSpPr>
          <p:nvPr>
            <p:ph type="body" sz="quarter" idx="12"/>
          </p:nvPr>
        </p:nvSpPr>
        <p:spPr>
          <a:xfrm>
            <a:off x="293968" y="6413991"/>
            <a:ext cx="9173135" cy="383116"/>
          </a:xfrm>
        </p:spPr>
        <p:txBody>
          <a:bodyPr vert="horz" lIns="91440" tIns="45720" rIns="91440" bIns="45720" rtlCol="0" anchor="t">
            <a:normAutofit/>
          </a:bodyPr>
          <a:lstStyle/>
          <a:p>
            <a:pPr marL="122555"/>
            <a:r>
              <a:rPr lang="en-US" dirty="0">
                <a:latin typeface="Open Sans"/>
                <a:ea typeface="Open Sans"/>
                <a:cs typeface="Open Sans"/>
              </a:rPr>
              <a:t>Official - Commercial</a:t>
            </a:r>
            <a:endParaRPr lang="en-US" dirty="0"/>
          </a:p>
        </p:txBody>
      </p:sp>
      <p:sp>
        <p:nvSpPr>
          <p:cNvPr id="8" name="TextBox 7">
            <a:extLst>
              <a:ext uri="{FF2B5EF4-FFF2-40B4-BE49-F238E27FC236}">
                <a16:creationId xmlns:a16="http://schemas.microsoft.com/office/drawing/2014/main" id="{347BAC3B-C427-4EF4-8439-E51F2E146089}"/>
              </a:ext>
            </a:extLst>
          </p:cNvPr>
          <p:cNvSpPr txBox="1"/>
          <p:nvPr/>
        </p:nvSpPr>
        <p:spPr>
          <a:xfrm>
            <a:off x="2801842" y="1909909"/>
            <a:ext cx="4162376" cy="3088025"/>
          </a:xfrm>
          <a:prstGeom prst="rect">
            <a:avLst/>
          </a:prstGeom>
          <a:noFill/>
        </p:spPr>
        <p:txBody>
          <a:bodyPr wrap="square" lIns="91440" tIns="45720" rIns="91440" bIns="45720" anchor="t">
            <a:spAutoFit/>
          </a:bodyPr>
          <a:lstStyle/>
          <a:p>
            <a:pPr>
              <a:spcAft>
                <a:spcPts val="800"/>
              </a:spcAft>
            </a:pPr>
            <a:r>
              <a:rPr lang="en-GB" sz="1200" b="1">
                <a:solidFill>
                  <a:srgbClr val="212529"/>
                </a:solidFill>
              </a:rPr>
              <a:t>Chapter 3 - </a:t>
            </a:r>
            <a:r>
              <a:rPr lang="en-GB" sz="1200" b="1" dirty="0"/>
              <a:t>Bringing </a:t>
            </a:r>
            <a:r>
              <a:rPr lang="en-GB" sz="1200" b="1"/>
              <a:t>Projects to Market</a:t>
            </a:r>
            <a:endParaRPr lang="en-GB" sz="1200" b="1" dirty="0">
              <a:solidFill>
                <a:srgbClr val="212529"/>
              </a:solidFill>
            </a:endParaRPr>
          </a:p>
          <a:p>
            <a:pPr lvl="8">
              <a:spcAft>
                <a:spcPts val="800"/>
              </a:spcAft>
              <a:buClr>
                <a:srgbClr val="00A1DF"/>
              </a:buClr>
            </a:pPr>
            <a:r>
              <a:rPr lang="en-GB" sz="1200" dirty="0"/>
              <a:t>DESNZ are seeking views on what the market can </a:t>
            </a:r>
            <a:r>
              <a:rPr lang="en-GB" sz="1200"/>
              <a:t>deliver </a:t>
            </a:r>
            <a:r>
              <a:rPr lang="en-GB" sz="1200" dirty="0"/>
              <a:t>in relation to the key building blocks </a:t>
            </a:r>
            <a:r>
              <a:rPr lang="en-GB" sz="1200"/>
              <a:t>of </a:t>
            </a:r>
            <a:r>
              <a:rPr lang="en-GB" sz="1200" dirty="0"/>
              <a:t>a nuclear project (for instance developer capability), and what further policy action could be put in place to support commercial deployment of ANTs. They are also interested in market views on the role of GBN in relation to the development of ANTs - beyond their existing role driving the SMR Programme.</a:t>
            </a:r>
          </a:p>
          <a:p>
            <a:pPr lvl="8">
              <a:spcAft>
                <a:spcPts val="800"/>
              </a:spcAft>
              <a:buClr>
                <a:srgbClr val="00A1DF"/>
              </a:buClr>
            </a:pPr>
            <a:r>
              <a:rPr lang="en-GB" sz="1200" dirty="0"/>
              <a:t>Emphasis is on </a:t>
            </a:r>
            <a:r>
              <a:rPr lang="en-GB" sz="1200" b="1" dirty="0"/>
              <a:t>investment challenges </a:t>
            </a:r>
            <a:r>
              <a:rPr lang="en-GB" sz="1200" dirty="0"/>
              <a:t>and the effectiveness of mechanisms government has already introduced to support nuclear investment.</a:t>
            </a:r>
          </a:p>
          <a:p>
            <a:pPr lvl="8">
              <a:spcAft>
                <a:spcPts val="800"/>
              </a:spcAft>
              <a:buClr>
                <a:srgbClr val="00A1DF"/>
              </a:buClr>
            </a:pPr>
            <a:endParaRPr lang="en-GB" sz="1200" dirty="0"/>
          </a:p>
          <a:p>
            <a:pPr lvl="8">
              <a:spcAft>
                <a:spcPts val="800"/>
              </a:spcAft>
              <a:buClr>
                <a:srgbClr val="00A1DF"/>
              </a:buClr>
            </a:pPr>
            <a:endParaRPr lang="en-GB" sz="1200" dirty="0"/>
          </a:p>
        </p:txBody>
      </p:sp>
      <p:pic>
        <p:nvPicPr>
          <p:cNvPr id="7" name="Picture 6" descr="A white background with blue text&#10;&#10;Description automatically generated">
            <a:extLst>
              <a:ext uri="{FF2B5EF4-FFF2-40B4-BE49-F238E27FC236}">
                <a16:creationId xmlns:a16="http://schemas.microsoft.com/office/drawing/2014/main" id="{61F137B1-24B9-D5F8-DED9-38741563E1F2}"/>
              </a:ext>
            </a:extLst>
          </p:cNvPr>
          <p:cNvPicPr>
            <a:picLocks noChangeAspect="1"/>
          </p:cNvPicPr>
          <p:nvPr/>
        </p:nvPicPr>
        <p:blipFill>
          <a:blip r:embed="rId3"/>
          <a:stretch>
            <a:fillRect/>
          </a:stretch>
        </p:blipFill>
        <p:spPr>
          <a:xfrm>
            <a:off x="294894" y="1923276"/>
            <a:ext cx="2324100" cy="3286125"/>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DFC24372-6B2E-FD75-558C-D6098634A63A}"/>
              </a:ext>
            </a:extLst>
          </p:cNvPr>
          <p:cNvSpPr txBox="1"/>
          <p:nvPr/>
        </p:nvSpPr>
        <p:spPr>
          <a:xfrm>
            <a:off x="328961" y="5635083"/>
            <a:ext cx="2278566"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lr>
                <a:schemeClr val="accent1"/>
              </a:buClr>
              <a:buFont typeface="Arial" panose="020B0604020202020204" pitchFamily="34" charset="0"/>
            </a:pPr>
            <a:r>
              <a:rPr lang="en-US" sz="1000">
                <a:hlinkClick r:id="rId4"/>
              </a:rPr>
              <a:t>Alternative Routes to Market for New Nuclear Projects (publishing.service.gov.uk)</a:t>
            </a:r>
            <a:endParaRPr lang="en-US" sz="1000"/>
          </a:p>
        </p:txBody>
      </p:sp>
      <p:pic>
        <p:nvPicPr>
          <p:cNvPr id="10" name="Picture 9">
            <a:extLst>
              <a:ext uri="{FF2B5EF4-FFF2-40B4-BE49-F238E27FC236}">
                <a16:creationId xmlns:a16="http://schemas.microsoft.com/office/drawing/2014/main" id="{FBB0A572-87AA-77F8-824A-12BC5CD699F6}"/>
              </a:ext>
            </a:extLst>
          </p:cNvPr>
          <p:cNvPicPr>
            <a:picLocks noChangeAspect="1"/>
          </p:cNvPicPr>
          <p:nvPr/>
        </p:nvPicPr>
        <p:blipFill>
          <a:blip r:embed="rId5"/>
          <a:stretch>
            <a:fillRect/>
          </a:stretch>
        </p:blipFill>
        <p:spPr>
          <a:xfrm>
            <a:off x="7746136" y="2157147"/>
            <a:ext cx="4062746" cy="4316240"/>
          </a:xfrm>
          <a:prstGeom prst="rect">
            <a:avLst/>
          </a:prstGeom>
        </p:spPr>
      </p:pic>
      <p:sp>
        <p:nvSpPr>
          <p:cNvPr id="12" name="TextBox 11">
            <a:extLst>
              <a:ext uri="{FF2B5EF4-FFF2-40B4-BE49-F238E27FC236}">
                <a16:creationId xmlns:a16="http://schemas.microsoft.com/office/drawing/2014/main" id="{DECAD7F9-69B7-6840-D3D0-C6945309A3C5}"/>
              </a:ext>
            </a:extLst>
          </p:cNvPr>
          <p:cNvSpPr txBox="1"/>
          <p:nvPr/>
        </p:nvSpPr>
        <p:spPr>
          <a:xfrm>
            <a:off x="7807062" y="1819256"/>
            <a:ext cx="4090044" cy="276999"/>
          </a:xfrm>
          <a:prstGeom prst="rect">
            <a:avLst/>
          </a:prstGeom>
          <a:noFill/>
        </p:spPr>
        <p:txBody>
          <a:bodyPr wrap="square">
            <a:spAutoFit/>
          </a:bodyPr>
          <a:lstStyle/>
          <a:p>
            <a:pPr lvl="8">
              <a:spcAft>
                <a:spcPts val="800"/>
              </a:spcAft>
              <a:buClr>
                <a:srgbClr val="00A1DF"/>
              </a:buClr>
            </a:pPr>
            <a:r>
              <a:rPr lang="en-GB" sz="1200" dirty="0"/>
              <a:t>DESNZ is seeking responses to the following questions</a:t>
            </a:r>
          </a:p>
        </p:txBody>
      </p:sp>
      <p:sp>
        <p:nvSpPr>
          <p:cNvPr id="4" name="TextBox 3">
            <a:extLst>
              <a:ext uri="{FF2B5EF4-FFF2-40B4-BE49-F238E27FC236}">
                <a16:creationId xmlns:a16="http://schemas.microsoft.com/office/drawing/2014/main" id="{B71BEEEA-DA32-8411-8DB6-15614C0E2DBD}"/>
              </a:ext>
            </a:extLst>
          </p:cNvPr>
          <p:cNvSpPr txBox="1"/>
          <p:nvPr/>
        </p:nvSpPr>
        <p:spPr>
          <a:xfrm>
            <a:off x="266701" y="849744"/>
            <a:ext cx="11542180" cy="908620"/>
          </a:xfrm>
          <a:prstGeom prst="rect">
            <a:avLst/>
          </a:prstGeom>
          <a:solidFill>
            <a:schemeClr val="bg1">
              <a:lumMod val="20000"/>
              <a:lumOff val="80000"/>
            </a:schemeClr>
          </a:solidFill>
        </p:spPr>
        <p:txBody>
          <a:bodyPr vert="horz" wrap="square" lIns="91440" tIns="45720" rIns="91440" bIns="45720" rtlCol="0" anchor="t">
            <a:normAutofit/>
          </a:bodyPr>
          <a:lstStyle/>
          <a:p>
            <a:pPr marL="6350" algn="l">
              <a:lnSpc>
                <a:spcPct val="110000"/>
              </a:lnSpc>
              <a:buClr>
                <a:schemeClr val="accent1"/>
              </a:buClr>
            </a:pPr>
            <a:r>
              <a:rPr lang="en-GB" sz="1100" b="1" dirty="0">
                <a:latin typeface="+mn-lt"/>
              </a:rPr>
              <a:t>Why does it matter to NNL?</a:t>
            </a:r>
          </a:p>
          <a:p>
            <a:pPr marL="177800" indent="-171450">
              <a:lnSpc>
                <a:spcPct val="110000"/>
              </a:lnSpc>
              <a:buFont typeface="Arial,Sans-Serif" panose="020B0604020202020204" pitchFamily="34" charset="0"/>
              <a:buChar char="•"/>
            </a:pPr>
            <a:r>
              <a:rPr lang="en-GB" sz="1100" dirty="0">
                <a:latin typeface="+mn-lt"/>
              </a:rPr>
              <a:t>NNL is directly involved in the deployment of Advanced Nuclear Technology via our role in the AMR RD&amp;D competition, developing a High Temperature Gas Reactor suitable for the UK. We also provide support to vendors of other ANTs with interest in developing and deploying their technologies in the UK.</a:t>
            </a:r>
          </a:p>
          <a:p>
            <a:pPr marL="177800" indent="-171450">
              <a:lnSpc>
                <a:spcPct val="110000"/>
              </a:lnSpc>
              <a:buFont typeface="Arial,Sans-Serif" panose="020B0604020202020204" pitchFamily="34" charset="0"/>
              <a:buChar char="•"/>
            </a:pPr>
            <a:r>
              <a:rPr lang="en-GB" sz="1100" dirty="0">
                <a:latin typeface="+mn-lt"/>
              </a:rPr>
              <a:t>As the UK’s national laboratory for nuclear research, NNL will consider responding to the consultation. </a:t>
            </a:r>
          </a:p>
          <a:p>
            <a:pPr marL="177800" indent="-171450">
              <a:lnSpc>
                <a:spcPct val="110000"/>
              </a:lnSpc>
              <a:buClr>
                <a:schemeClr val="accent1"/>
              </a:buClr>
              <a:buFont typeface="Arial" panose="020B0604020202020204" pitchFamily="34" charset="0"/>
              <a:buChar char="•"/>
            </a:pPr>
            <a:endParaRPr lang="en-GB" sz="1100" dirty="0">
              <a:latin typeface="+mn-lt"/>
            </a:endParaRPr>
          </a:p>
        </p:txBody>
      </p:sp>
    </p:spTree>
    <p:extLst>
      <p:ext uri="{BB962C8B-B14F-4D97-AF65-F5344CB8AC3E}">
        <p14:creationId xmlns:p14="http://schemas.microsoft.com/office/powerpoint/2010/main" val="4217529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B4D0E-A830-7039-812A-C58EB9D579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3814C8-A6BF-C826-43F7-7AA483DD6BBA}"/>
              </a:ext>
            </a:extLst>
          </p:cNvPr>
          <p:cNvSpPr>
            <a:spLocks noGrp="1"/>
          </p:cNvSpPr>
          <p:nvPr>
            <p:ph type="title"/>
          </p:nvPr>
        </p:nvSpPr>
        <p:spPr>
          <a:xfrm>
            <a:off x="266701" y="384613"/>
            <a:ext cx="11425765" cy="1140864"/>
          </a:xfrm>
        </p:spPr>
        <p:txBody>
          <a:bodyPr/>
          <a:lstStyle/>
          <a:p>
            <a:r>
              <a:rPr lang="en-GB" dirty="0">
                <a:solidFill>
                  <a:srgbClr val="00203D"/>
                </a:solidFill>
              </a:rPr>
              <a:t>Alternative Routes to Market - </a:t>
            </a:r>
            <a:r>
              <a:rPr lang="en-GB" sz="2400" b="1" dirty="0">
                <a:solidFill>
                  <a:srgbClr val="212529"/>
                </a:solidFill>
              </a:rPr>
              <a:t>Supporting Future Technology</a:t>
            </a:r>
            <a:endParaRPr lang="en-US" dirty="0"/>
          </a:p>
          <a:p>
            <a:endParaRPr lang="en-GB" dirty="0">
              <a:solidFill>
                <a:srgbClr val="00203D"/>
              </a:solidFill>
            </a:endParaRPr>
          </a:p>
        </p:txBody>
      </p:sp>
      <p:sp>
        <p:nvSpPr>
          <p:cNvPr id="3" name="Text Placeholder 2">
            <a:extLst>
              <a:ext uri="{FF2B5EF4-FFF2-40B4-BE49-F238E27FC236}">
                <a16:creationId xmlns:a16="http://schemas.microsoft.com/office/drawing/2014/main" id="{13217F6D-5AE1-2E75-EC83-AAE71CD538D0}"/>
              </a:ext>
            </a:extLst>
          </p:cNvPr>
          <p:cNvSpPr>
            <a:spLocks noGrp="1"/>
          </p:cNvSpPr>
          <p:nvPr>
            <p:ph type="body" sz="quarter" idx="12"/>
          </p:nvPr>
        </p:nvSpPr>
        <p:spPr>
          <a:xfrm>
            <a:off x="293968" y="6413991"/>
            <a:ext cx="9173135" cy="383116"/>
          </a:xfrm>
        </p:spPr>
        <p:txBody>
          <a:bodyPr vert="horz" lIns="91440" tIns="45720" rIns="91440" bIns="45720" rtlCol="0" anchor="t">
            <a:normAutofit/>
          </a:bodyPr>
          <a:lstStyle/>
          <a:p>
            <a:pPr marL="122555"/>
            <a:r>
              <a:rPr lang="en-US" dirty="0">
                <a:latin typeface="Open Sans"/>
                <a:ea typeface="Open Sans"/>
                <a:cs typeface="Open Sans"/>
              </a:rPr>
              <a:t>Official - Commercial</a:t>
            </a:r>
            <a:endParaRPr lang="en-US" dirty="0"/>
          </a:p>
        </p:txBody>
      </p:sp>
      <p:sp>
        <p:nvSpPr>
          <p:cNvPr id="4" name="TextBox 3">
            <a:extLst>
              <a:ext uri="{FF2B5EF4-FFF2-40B4-BE49-F238E27FC236}">
                <a16:creationId xmlns:a16="http://schemas.microsoft.com/office/drawing/2014/main" id="{FD9FC127-71DB-EFCC-F6B6-9C7B6AB6958F}"/>
              </a:ext>
            </a:extLst>
          </p:cNvPr>
          <p:cNvSpPr txBox="1"/>
          <p:nvPr/>
        </p:nvSpPr>
        <p:spPr>
          <a:xfrm>
            <a:off x="2832569" y="1894309"/>
            <a:ext cx="4251722" cy="4750018"/>
          </a:xfrm>
          <a:prstGeom prst="rect">
            <a:avLst/>
          </a:prstGeom>
          <a:noFill/>
        </p:spPr>
        <p:txBody>
          <a:bodyPr wrap="square" lIns="91440" tIns="45720" rIns="91440" bIns="45720" anchor="t">
            <a:spAutoFit/>
          </a:bodyPr>
          <a:lstStyle/>
          <a:p>
            <a:pPr>
              <a:spcAft>
                <a:spcPts val="800"/>
              </a:spcAft>
            </a:pPr>
            <a:r>
              <a:rPr lang="en-GB" sz="1200" b="1" dirty="0">
                <a:solidFill>
                  <a:srgbClr val="212529"/>
                </a:solidFill>
              </a:rPr>
              <a:t>Chapter 4 - Supporting Future Technology</a:t>
            </a:r>
          </a:p>
          <a:p>
            <a:pPr lvl="1">
              <a:spcAft>
                <a:spcPts val="800"/>
              </a:spcAft>
              <a:buClr>
                <a:srgbClr val="00A1DF"/>
              </a:buClr>
            </a:pPr>
            <a:r>
              <a:rPr lang="en-GB" sz="1200" dirty="0"/>
              <a:t>This chapter outlines existing initiatives HMG has put in place to support R&amp;D related to AMRs and SMRs., and is seeking views on the level of current support, and also on the </a:t>
            </a:r>
            <a:r>
              <a:rPr lang="en-GB" sz="1200" b="1" dirty="0"/>
              <a:t>research infrastructure </a:t>
            </a:r>
            <a:r>
              <a:rPr lang="en-GB" sz="1200" dirty="0"/>
              <a:t>and supply chain needed for future technology development.</a:t>
            </a:r>
          </a:p>
          <a:p>
            <a:pPr lvl="1">
              <a:spcAft>
                <a:spcPts val="800"/>
              </a:spcAft>
              <a:buClr>
                <a:srgbClr val="00A1DF"/>
              </a:buClr>
            </a:pPr>
            <a:r>
              <a:rPr lang="en-GB" sz="1200" dirty="0"/>
              <a:t>It reiterates support for HTGRs and CPF via the AMR RD&amp;D programme, however is also keen to state </a:t>
            </a:r>
            <a:r>
              <a:rPr lang="en-GB" sz="1200" i="1" dirty="0"/>
              <a:t>“government continues to support the development of the full spectrum of ANTs and welcomes private sector R&amp;D in other technology types.”</a:t>
            </a:r>
            <a:r>
              <a:rPr lang="en-GB" sz="1200" dirty="0"/>
              <a:t> </a:t>
            </a:r>
          </a:p>
          <a:p>
            <a:pPr lvl="1">
              <a:spcAft>
                <a:spcPts val="800"/>
              </a:spcAft>
              <a:buClr>
                <a:srgbClr val="00A1DF"/>
              </a:buClr>
            </a:pPr>
            <a:r>
              <a:rPr lang="en-GB" sz="1200" dirty="0"/>
              <a:t>It also clearly states in relation to the AMR RD&amp;D programme that </a:t>
            </a:r>
            <a:r>
              <a:rPr lang="en-GB" sz="1200" b="1" i="1" dirty="0"/>
              <a:t>“If a private/commercial entity could provide a solution that met the Programme aims, objectives, and market needs, then future phases would no longer be necessary”</a:t>
            </a:r>
          </a:p>
          <a:p>
            <a:pPr lvl="1">
              <a:spcAft>
                <a:spcPts val="800"/>
              </a:spcAft>
              <a:buClr>
                <a:srgbClr val="00A1DF"/>
              </a:buClr>
            </a:pPr>
            <a:r>
              <a:rPr lang="en-GB" sz="1200" dirty="0"/>
              <a:t>As the ANT sector grows, government anticipates that there will be an increase in demand for the advanced nuclear supply chain. It acknowledges the UK already has a wide range of nuclear R&amp;D facilities held by </a:t>
            </a:r>
            <a:r>
              <a:rPr lang="en-GB" sz="1200" b="1" dirty="0"/>
              <a:t>the National Nuclear Laboratory </a:t>
            </a:r>
            <a:r>
              <a:rPr lang="en-GB" sz="1200" dirty="0"/>
              <a:t>and other Public Sector Research Establishments, academia and the private sector.</a:t>
            </a:r>
          </a:p>
        </p:txBody>
      </p:sp>
      <p:pic>
        <p:nvPicPr>
          <p:cNvPr id="7" name="Picture 6" descr="A white background with blue text&#10;&#10;Description automatically generated">
            <a:extLst>
              <a:ext uri="{FF2B5EF4-FFF2-40B4-BE49-F238E27FC236}">
                <a16:creationId xmlns:a16="http://schemas.microsoft.com/office/drawing/2014/main" id="{61F137B1-24B9-D5F8-DED9-38741563E1F2}"/>
              </a:ext>
            </a:extLst>
          </p:cNvPr>
          <p:cNvPicPr>
            <a:picLocks noChangeAspect="1"/>
          </p:cNvPicPr>
          <p:nvPr/>
        </p:nvPicPr>
        <p:blipFill>
          <a:blip r:embed="rId3"/>
          <a:stretch>
            <a:fillRect/>
          </a:stretch>
        </p:blipFill>
        <p:spPr>
          <a:xfrm>
            <a:off x="294894" y="1923276"/>
            <a:ext cx="2324100" cy="3286125"/>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DFC24372-6B2E-FD75-558C-D6098634A63A}"/>
              </a:ext>
            </a:extLst>
          </p:cNvPr>
          <p:cNvSpPr txBox="1"/>
          <p:nvPr/>
        </p:nvSpPr>
        <p:spPr>
          <a:xfrm>
            <a:off x="328961" y="5635083"/>
            <a:ext cx="2278566"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lr>
                <a:schemeClr val="accent1"/>
              </a:buClr>
              <a:buFont typeface="Arial" panose="020B0604020202020204" pitchFamily="34" charset="0"/>
            </a:pPr>
            <a:r>
              <a:rPr lang="en-US" sz="1000">
                <a:hlinkClick r:id="rId4"/>
              </a:rPr>
              <a:t>Alternative Routes to Market for New Nuclear Projects (publishing.service.gov.uk)</a:t>
            </a:r>
            <a:endParaRPr lang="en-US" sz="1000"/>
          </a:p>
        </p:txBody>
      </p:sp>
      <p:pic>
        <p:nvPicPr>
          <p:cNvPr id="9" name="Picture 8">
            <a:extLst>
              <a:ext uri="{FF2B5EF4-FFF2-40B4-BE49-F238E27FC236}">
                <a16:creationId xmlns:a16="http://schemas.microsoft.com/office/drawing/2014/main" id="{2F088BEE-EBC9-788D-355D-4D1E8913EA65}"/>
              </a:ext>
            </a:extLst>
          </p:cNvPr>
          <p:cNvPicPr>
            <a:picLocks noChangeAspect="1"/>
          </p:cNvPicPr>
          <p:nvPr/>
        </p:nvPicPr>
        <p:blipFill>
          <a:blip r:embed="rId5"/>
          <a:stretch>
            <a:fillRect/>
          </a:stretch>
        </p:blipFill>
        <p:spPr>
          <a:xfrm>
            <a:off x="7195127" y="2332511"/>
            <a:ext cx="4701979" cy="1827983"/>
          </a:xfrm>
          <a:prstGeom prst="rect">
            <a:avLst/>
          </a:prstGeom>
        </p:spPr>
      </p:pic>
      <p:sp>
        <p:nvSpPr>
          <p:cNvPr id="10" name="TextBox 9">
            <a:extLst>
              <a:ext uri="{FF2B5EF4-FFF2-40B4-BE49-F238E27FC236}">
                <a16:creationId xmlns:a16="http://schemas.microsoft.com/office/drawing/2014/main" id="{383467D5-AF50-F827-8B33-7F8760970068}"/>
              </a:ext>
            </a:extLst>
          </p:cNvPr>
          <p:cNvSpPr txBox="1"/>
          <p:nvPr/>
        </p:nvSpPr>
        <p:spPr>
          <a:xfrm>
            <a:off x="7577870" y="1866623"/>
            <a:ext cx="4090044" cy="276999"/>
          </a:xfrm>
          <a:prstGeom prst="rect">
            <a:avLst/>
          </a:prstGeom>
          <a:noFill/>
        </p:spPr>
        <p:txBody>
          <a:bodyPr wrap="square">
            <a:spAutoFit/>
          </a:bodyPr>
          <a:lstStyle/>
          <a:p>
            <a:pPr lvl="8">
              <a:spcAft>
                <a:spcPts val="800"/>
              </a:spcAft>
              <a:buClr>
                <a:srgbClr val="00A1DF"/>
              </a:buClr>
            </a:pPr>
            <a:r>
              <a:rPr lang="en-GB" sz="1200" dirty="0"/>
              <a:t>DESNZ is seeking responses to the following questions</a:t>
            </a:r>
          </a:p>
        </p:txBody>
      </p:sp>
      <p:sp>
        <p:nvSpPr>
          <p:cNvPr id="6" name="TextBox 5">
            <a:extLst>
              <a:ext uri="{FF2B5EF4-FFF2-40B4-BE49-F238E27FC236}">
                <a16:creationId xmlns:a16="http://schemas.microsoft.com/office/drawing/2014/main" id="{B897FCC5-0F46-C6C7-948F-1F9BC05DD694}"/>
              </a:ext>
            </a:extLst>
          </p:cNvPr>
          <p:cNvSpPr txBox="1"/>
          <p:nvPr/>
        </p:nvSpPr>
        <p:spPr>
          <a:xfrm>
            <a:off x="266701" y="849744"/>
            <a:ext cx="11542180" cy="908620"/>
          </a:xfrm>
          <a:prstGeom prst="rect">
            <a:avLst/>
          </a:prstGeom>
          <a:solidFill>
            <a:schemeClr val="bg1">
              <a:lumMod val="20000"/>
              <a:lumOff val="80000"/>
            </a:schemeClr>
          </a:solidFill>
        </p:spPr>
        <p:txBody>
          <a:bodyPr vert="horz" wrap="square" lIns="91440" tIns="45720" rIns="91440" bIns="45720" rtlCol="0" anchor="t">
            <a:normAutofit/>
          </a:bodyPr>
          <a:lstStyle/>
          <a:p>
            <a:pPr marL="6350" algn="l">
              <a:lnSpc>
                <a:spcPct val="110000"/>
              </a:lnSpc>
              <a:buClr>
                <a:schemeClr val="accent1"/>
              </a:buClr>
            </a:pPr>
            <a:r>
              <a:rPr lang="en-GB" sz="1100" b="1" dirty="0">
                <a:latin typeface="+mn-lt"/>
              </a:rPr>
              <a:t>Why does it matter to NNL?</a:t>
            </a:r>
          </a:p>
          <a:p>
            <a:pPr marL="177800" indent="-171450">
              <a:lnSpc>
                <a:spcPct val="110000"/>
              </a:lnSpc>
              <a:buFont typeface="Arial,Sans-Serif" panose="020B0604020202020204" pitchFamily="34" charset="0"/>
              <a:buChar char="•"/>
            </a:pPr>
            <a:r>
              <a:rPr lang="en-GB" sz="1100" dirty="0">
                <a:latin typeface="+mn-lt"/>
              </a:rPr>
              <a:t>NNL is directly involved in the deployment of Advanced Nuclear Technology via our role in the AMR RD&amp;D competition, developing a High Temperature Gas Reactor suitable for the UK. We also provide support to vendors of other ANTs with interest in developing and deploying their technologies in the UK.</a:t>
            </a:r>
          </a:p>
          <a:p>
            <a:pPr marL="177800" indent="-171450">
              <a:lnSpc>
                <a:spcPct val="110000"/>
              </a:lnSpc>
              <a:buFont typeface="Arial,Sans-Serif" panose="020B0604020202020204" pitchFamily="34" charset="0"/>
              <a:buChar char="•"/>
            </a:pPr>
            <a:r>
              <a:rPr lang="en-GB" sz="1100" dirty="0">
                <a:latin typeface="+mn-lt"/>
              </a:rPr>
              <a:t>As the UK’s national laboratory for nuclear research, NNL will consider responding to the consultation. </a:t>
            </a:r>
            <a:endParaRPr lang="en-GB" sz="1100" b="1" dirty="0">
              <a:latin typeface="+mn-lt"/>
            </a:endParaRPr>
          </a:p>
          <a:p>
            <a:pPr marL="177800" indent="-171450">
              <a:lnSpc>
                <a:spcPct val="110000"/>
              </a:lnSpc>
              <a:buFont typeface="Arial,Sans-Serif" panose="020B0604020202020204" pitchFamily="34" charset="0"/>
              <a:buChar char="•"/>
            </a:pPr>
            <a:endParaRPr lang="en-GB" sz="1100" dirty="0">
              <a:latin typeface="+mn-lt"/>
            </a:endParaRPr>
          </a:p>
          <a:p>
            <a:pPr marL="177800" indent="-171450">
              <a:lnSpc>
                <a:spcPct val="110000"/>
              </a:lnSpc>
              <a:buClr>
                <a:schemeClr val="accent1"/>
              </a:buClr>
              <a:buFont typeface="Arial" panose="020B0604020202020204" pitchFamily="34" charset="0"/>
              <a:buChar char="•"/>
            </a:pPr>
            <a:endParaRPr lang="en-GB" sz="1100" dirty="0">
              <a:latin typeface="+mn-lt"/>
            </a:endParaRPr>
          </a:p>
        </p:txBody>
      </p:sp>
    </p:spTree>
    <p:extLst>
      <p:ext uri="{BB962C8B-B14F-4D97-AF65-F5344CB8AC3E}">
        <p14:creationId xmlns:p14="http://schemas.microsoft.com/office/powerpoint/2010/main" val="39638312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FFD37-CA25-AB93-D310-24D25A3FBF08}"/>
              </a:ext>
            </a:extLst>
          </p:cNvPr>
          <p:cNvSpPr>
            <a:spLocks noGrp="1"/>
          </p:cNvSpPr>
          <p:nvPr>
            <p:ph type="ctrTitle"/>
          </p:nvPr>
        </p:nvSpPr>
        <p:spPr/>
        <p:txBody>
          <a:bodyPr/>
          <a:lstStyle/>
          <a:p>
            <a:r>
              <a:rPr lang="en-GB" sz="4000" dirty="0"/>
              <a:t>National Policy Statement for new nuclear power generation</a:t>
            </a:r>
          </a:p>
        </p:txBody>
      </p:sp>
      <p:sp>
        <p:nvSpPr>
          <p:cNvPr id="4" name="Subtitle 3">
            <a:extLst>
              <a:ext uri="{FF2B5EF4-FFF2-40B4-BE49-F238E27FC236}">
                <a16:creationId xmlns:a16="http://schemas.microsoft.com/office/drawing/2014/main" id="{53EC2869-23CE-5ECB-B904-4EEEBF73DD93}"/>
              </a:ext>
            </a:extLst>
          </p:cNvPr>
          <p:cNvSpPr>
            <a:spLocks noGrp="1"/>
          </p:cNvSpPr>
          <p:nvPr>
            <p:ph type="subTitle" idx="1"/>
          </p:nvPr>
        </p:nvSpPr>
        <p:spPr/>
        <p:txBody>
          <a:bodyPr/>
          <a:lstStyle/>
          <a:p>
            <a:r>
              <a:rPr lang="en-GB" dirty="0"/>
              <a:t>Consultation</a:t>
            </a:r>
          </a:p>
        </p:txBody>
      </p:sp>
      <p:sp>
        <p:nvSpPr>
          <p:cNvPr id="6" name="Picture Placeholder 5">
            <a:extLst>
              <a:ext uri="{FF2B5EF4-FFF2-40B4-BE49-F238E27FC236}">
                <a16:creationId xmlns:a16="http://schemas.microsoft.com/office/drawing/2014/main" id="{15F279CF-0E6A-FB3E-9BE6-6552E961F64A}"/>
              </a:ext>
            </a:extLst>
          </p:cNvPr>
          <p:cNvSpPr>
            <a:spLocks noGrp="1"/>
          </p:cNvSpPr>
          <p:nvPr>
            <p:ph type="pic" sz="quarter" idx="10"/>
          </p:nvPr>
        </p:nvSpPr>
        <p:spPr/>
        <p:txBody>
          <a:bodyPr>
            <a:normAutofit fontScale="25000" lnSpcReduction="20000"/>
          </a:bodyPr>
          <a:lstStyle/>
          <a:p>
            <a:endParaRPr lang="en-GB"/>
          </a:p>
        </p:txBody>
      </p:sp>
      <p:sp>
        <p:nvSpPr>
          <p:cNvPr id="7" name="Text Placeholder 6">
            <a:extLst>
              <a:ext uri="{FF2B5EF4-FFF2-40B4-BE49-F238E27FC236}">
                <a16:creationId xmlns:a16="http://schemas.microsoft.com/office/drawing/2014/main" id="{51E3878F-76FB-5B21-1E7E-57F81E3436CA}"/>
              </a:ext>
            </a:extLst>
          </p:cNvPr>
          <p:cNvSpPr>
            <a:spLocks noGrp="1"/>
          </p:cNvSpPr>
          <p:nvPr>
            <p:ph type="body" sz="quarter" idx="12"/>
          </p:nvPr>
        </p:nvSpPr>
        <p:spPr/>
        <p:txBody>
          <a:bodyPr/>
          <a:lstStyle/>
          <a:p>
            <a:endParaRPr lang="en-GB"/>
          </a:p>
        </p:txBody>
      </p:sp>
      <p:sp>
        <p:nvSpPr>
          <p:cNvPr id="8" name="Text Placeholder 7">
            <a:extLst>
              <a:ext uri="{FF2B5EF4-FFF2-40B4-BE49-F238E27FC236}">
                <a16:creationId xmlns:a16="http://schemas.microsoft.com/office/drawing/2014/main" id="{12563BFE-962A-CB9E-899C-9B76D8C55228}"/>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1972085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BFDDB-4AAF-6840-87F2-C05F86A5DD1D}"/>
              </a:ext>
            </a:extLst>
          </p:cNvPr>
          <p:cNvSpPr>
            <a:spLocks noGrp="1"/>
          </p:cNvSpPr>
          <p:nvPr>
            <p:ph type="title"/>
          </p:nvPr>
        </p:nvSpPr>
        <p:spPr>
          <a:xfrm>
            <a:off x="266701" y="384613"/>
            <a:ext cx="11425765" cy="1140864"/>
          </a:xfrm>
        </p:spPr>
        <p:txBody>
          <a:bodyPr/>
          <a:lstStyle/>
          <a:p>
            <a:r>
              <a:rPr lang="en-GB" dirty="0">
                <a:solidFill>
                  <a:srgbClr val="00203D"/>
                </a:solidFill>
              </a:rPr>
              <a:t>NPS: Siting New Nuclear Stations Beyond 2025</a:t>
            </a:r>
          </a:p>
        </p:txBody>
      </p:sp>
      <p:sp>
        <p:nvSpPr>
          <p:cNvPr id="3" name="Text Placeholder 2">
            <a:extLst>
              <a:ext uri="{FF2B5EF4-FFF2-40B4-BE49-F238E27FC236}">
                <a16:creationId xmlns:a16="http://schemas.microsoft.com/office/drawing/2014/main" id="{648228D4-56E2-D64A-89E7-1375E7D4EA25}"/>
              </a:ext>
            </a:extLst>
          </p:cNvPr>
          <p:cNvSpPr>
            <a:spLocks noGrp="1"/>
          </p:cNvSpPr>
          <p:nvPr>
            <p:ph type="body" sz="quarter" idx="12"/>
          </p:nvPr>
        </p:nvSpPr>
        <p:spPr>
          <a:xfrm>
            <a:off x="293968" y="6413991"/>
            <a:ext cx="9173135" cy="383116"/>
          </a:xfrm>
        </p:spPr>
        <p:txBody>
          <a:bodyPr vert="horz" lIns="91440" tIns="45720" rIns="91440" bIns="45720" rtlCol="0" anchor="t">
            <a:normAutofit/>
          </a:bodyPr>
          <a:lstStyle/>
          <a:p>
            <a:pPr marL="122555"/>
            <a:r>
              <a:rPr lang="en-US" dirty="0">
                <a:latin typeface="Open Sans"/>
                <a:ea typeface="Open Sans"/>
                <a:cs typeface="Open Sans"/>
              </a:rPr>
              <a:t>Official - Commercial</a:t>
            </a:r>
            <a:endParaRPr lang="en-US" dirty="0"/>
          </a:p>
        </p:txBody>
      </p:sp>
      <p:sp>
        <p:nvSpPr>
          <p:cNvPr id="11" name="TextBox 10">
            <a:extLst>
              <a:ext uri="{FF2B5EF4-FFF2-40B4-BE49-F238E27FC236}">
                <a16:creationId xmlns:a16="http://schemas.microsoft.com/office/drawing/2014/main" id="{B2677ADC-B956-4D1D-9004-890A2E24B4DB}"/>
              </a:ext>
            </a:extLst>
          </p:cNvPr>
          <p:cNvSpPr txBox="1"/>
          <p:nvPr/>
        </p:nvSpPr>
        <p:spPr>
          <a:xfrm>
            <a:off x="266701" y="849744"/>
            <a:ext cx="11542180" cy="908620"/>
          </a:xfrm>
          <a:prstGeom prst="rect">
            <a:avLst/>
          </a:prstGeom>
          <a:solidFill>
            <a:schemeClr val="bg1">
              <a:lumMod val="20000"/>
              <a:lumOff val="80000"/>
            </a:schemeClr>
          </a:solidFill>
        </p:spPr>
        <p:txBody>
          <a:bodyPr vert="horz" wrap="square" lIns="91440" tIns="45720" rIns="91440" bIns="45720" rtlCol="0" anchor="t">
            <a:normAutofit/>
          </a:bodyPr>
          <a:lstStyle/>
          <a:p>
            <a:pPr marL="6350" algn="l">
              <a:lnSpc>
                <a:spcPct val="110000"/>
              </a:lnSpc>
              <a:buClr>
                <a:schemeClr val="accent1"/>
              </a:buClr>
            </a:pPr>
            <a:r>
              <a:rPr lang="en-GB" sz="1100" b="1" dirty="0">
                <a:latin typeface="+mn-lt"/>
              </a:rPr>
              <a:t>Why does it matter to NNL?</a:t>
            </a:r>
          </a:p>
          <a:p>
            <a:pPr marL="177800" indent="-171450">
              <a:lnSpc>
                <a:spcPct val="110000"/>
              </a:lnSpc>
              <a:buFont typeface="Arial,Sans-Serif" panose="020B0604020202020204" pitchFamily="34" charset="0"/>
              <a:buChar char="•"/>
            </a:pPr>
            <a:r>
              <a:rPr lang="en-GB" sz="1100" dirty="0">
                <a:latin typeface="+mn-lt"/>
              </a:rPr>
              <a:t>The new NPS will apply to any future deployment of advanced nuclear technologies, including the HTGR under development by NNL as part of the AMR RD&amp;D competition </a:t>
            </a:r>
          </a:p>
          <a:p>
            <a:pPr marL="177800" indent="-171450">
              <a:lnSpc>
                <a:spcPct val="110000"/>
              </a:lnSpc>
              <a:buFont typeface="Arial,Sans-Serif" panose="020B0604020202020204" pitchFamily="34" charset="0"/>
              <a:buChar char="•"/>
            </a:pPr>
            <a:r>
              <a:rPr lang="en-GB" sz="1100" dirty="0">
                <a:latin typeface="+mn-lt"/>
              </a:rPr>
              <a:t>As the UK’s national laboratory for nuclear research, NNL will consider responding</a:t>
            </a:r>
            <a:r>
              <a:rPr lang="en-GB" sz="1100">
                <a:latin typeface="+mn-lt"/>
              </a:rPr>
              <a:t>. </a:t>
            </a:r>
            <a:endParaRPr lang="en-GB" sz="1100" dirty="0">
              <a:latin typeface="+mn-lt"/>
            </a:endParaRPr>
          </a:p>
          <a:p>
            <a:pPr marL="177800" indent="-171450">
              <a:lnSpc>
                <a:spcPct val="110000"/>
              </a:lnSpc>
              <a:buClr>
                <a:schemeClr val="accent1"/>
              </a:buClr>
              <a:buFont typeface="Arial" panose="020B0604020202020204" pitchFamily="34" charset="0"/>
              <a:buChar char="•"/>
            </a:pPr>
            <a:endParaRPr lang="en-GB" sz="1100" dirty="0">
              <a:latin typeface="+mn-lt"/>
            </a:endParaRPr>
          </a:p>
        </p:txBody>
      </p:sp>
      <p:sp>
        <p:nvSpPr>
          <p:cNvPr id="15" name="TextBox 14">
            <a:extLst>
              <a:ext uri="{FF2B5EF4-FFF2-40B4-BE49-F238E27FC236}">
                <a16:creationId xmlns:a16="http://schemas.microsoft.com/office/drawing/2014/main" id="{42634A6D-D00C-40F9-A0BF-3DBE71711EFB}"/>
              </a:ext>
            </a:extLst>
          </p:cNvPr>
          <p:cNvSpPr txBox="1"/>
          <p:nvPr/>
        </p:nvSpPr>
        <p:spPr>
          <a:xfrm>
            <a:off x="293967" y="1901239"/>
            <a:ext cx="8859557" cy="4416594"/>
          </a:xfrm>
          <a:prstGeom prst="rect">
            <a:avLst/>
          </a:prstGeom>
          <a:noFill/>
        </p:spPr>
        <p:txBody>
          <a:bodyPr wrap="square" lIns="91440" tIns="45720" rIns="91440" bIns="45720" anchor="t">
            <a:spAutoFit/>
          </a:bodyPr>
          <a:lstStyle/>
          <a:p>
            <a:pPr>
              <a:spcAft>
                <a:spcPts val="600"/>
              </a:spcAft>
              <a:buClr>
                <a:srgbClr val="00A1DF"/>
              </a:buClr>
            </a:pPr>
            <a:r>
              <a:rPr lang="en-GB" sz="1050" b="1" dirty="0"/>
              <a:t>Consultation on nuclear siting</a:t>
            </a:r>
          </a:p>
          <a:p>
            <a:pPr marL="171450" indent="-171450">
              <a:spcAft>
                <a:spcPts val="600"/>
              </a:spcAft>
              <a:buClr>
                <a:srgbClr val="00A1DF"/>
              </a:buClr>
              <a:buFont typeface="Arial" panose="020B0604020202020204" pitchFamily="34" charset="0"/>
              <a:buChar char="•"/>
            </a:pPr>
            <a:r>
              <a:rPr lang="en-GB" sz="1050" dirty="0"/>
              <a:t>This consultation is the first step in designating a new Nuclear National Policy Statement (NPS), EN-7, applicable to nuclear power stations expected to deploy after 2025, covering GW-scale, SMRs and AMRs. The approach sets out a much </a:t>
            </a:r>
            <a:r>
              <a:rPr lang="en-GB" sz="1050" b="1" dirty="0"/>
              <a:t>more flexible and future-proof approach to siting new nuclear</a:t>
            </a:r>
            <a:r>
              <a:rPr lang="en-GB" sz="1050" dirty="0"/>
              <a:t>.</a:t>
            </a:r>
          </a:p>
          <a:p>
            <a:pPr marL="171450" indent="-171450">
              <a:spcAft>
                <a:spcPts val="600"/>
              </a:spcAft>
              <a:buClr>
                <a:srgbClr val="00A1DF"/>
              </a:buClr>
              <a:buFont typeface="Arial" panose="020B0604020202020204" pitchFamily="34" charset="0"/>
              <a:buChar char="•"/>
            </a:pPr>
            <a:r>
              <a:rPr lang="en-GB" sz="1050" b="0" i="0" dirty="0">
                <a:solidFill>
                  <a:srgbClr val="0B0C0C"/>
                </a:solidFill>
                <a:effectLst/>
                <a:latin typeface="+mn-lt"/>
              </a:rPr>
              <a:t>This consultation focuses on the overall policy approach, and will be followed by a further formal consultation on the exact wording of the National Policy Statement. </a:t>
            </a:r>
          </a:p>
          <a:p>
            <a:pPr>
              <a:spcAft>
                <a:spcPts val="600"/>
              </a:spcAft>
              <a:buClr>
                <a:srgbClr val="00A1DF"/>
              </a:buClr>
            </a:pPr>
            <a:r>
              <a:rPr lang="en-GB" sz="1050" b="1" dirty="0"/>
              <a:t>Key policy proposals include:</a:t>
            </a:r>
          </a:p>
          <a:p>
            <a:pPr marL="171450" indent="-171450">
              <a:spcAft>
                <a:spcPts val="600"/>
              </a:spcAft>
              <a:buClr>
                <a:srgbClr val="00A1DF"/>
              </a:buClr>
              <a:buFont typeface="Arial" panose="020B0604020202020204" pitchFamily="34" charset="0"/>
              <a:buChar char="•"/>
            </a:pPr>
            <a:r>
              <a:rPr lang="en-GB" sz="1050" dirty="0"/>
              <a:t>A </a:t>
            </a:r>
            <a:r>
              <a:rPr lang="en-GB" sz="1050" b="1" dirty="0"/>
              <a:t>criteria-based approach to new nuclear deployment</a:t>
            </a:r>
            <a:r>
              <a:rPr lang="en-GB" sz="1050" dirty="0"/>
              <a:t>, with updated criteria that constrain where development can occur. Therefore, identification of specific sites for deployment is no longer needed, and developer can suggest any appropriate site. </a:t>
            </a:r>
          </a:p>
          <a:p>
            <a:pPr marL="171450" indent="-171450">
              <a:spcAft>
                <a:spcPts val="600"/>
              </a:spcAft>
              <a:buClr>
                <a:srgbClr val="00A1DF"/>
              </a:buClr>
              <a:buFont typeface="Arial" panose="020B0604020202020204" pitchFamily="34" charset="0"/>
              <a:buChar char="•"/>
            </a:pPr>
            <a:r>
              <a:rPr lang="en-GB" sz="1050" dirty="0"/>
              <a:t>Broadening the scope of EN-7 to </a:t>
            </a:r>
            <a:r>
              <a:rPr lang="en-GB" sz="1050" b="1" dirty="0"/>
              <a:t>apply to both GW scale nuclear projects </a:t>
            </a:r>
            <a:r>
              <a:rPr lang="en-GB" sz="1050" dirty="0"/>
              <a:t>(&gt;1000 MW) </a:t>
            </a:r>
            <a:r>
              <a:rPr lang="en-GB" sz="1050" b="1" dirty="0"/>
              <a:t>and to SMRs/AMRs</a:t>
            </a:r>
            <a:r>
              <a:rPr lang="en-GB" sz="1050" dirty="0"/>
              <a:t>, which typically have a generation capacity &lt;500 MW. Inclusion of SMRs marks a key change from EN-6.</a:t>
            </a:r>
            <a:r>
              <a:rPr lang="en-GB" sz="1050" dirty="0">
                <a:solidFill>
                  <a:srgbClr val="0B0C0C"/>
                </a:solidFill>
                <a:latin typeface="+mn-lt"/>
              </a:rPr>
              <a:t> The government also intends to broaden the scope of the NSIP definition to include heat-only and synthetic fuel-only reactors.</a:t>
            </a:r>
          </a:p>
          <a:p>
            <a:pPr marL="171450" indent="-171450">
              <a:spcAft>
                <a:spcPts val="600"/>
              </a:spcAft>
              <a:buClr>
                <a:srgbClr val="00A1DF"/>
              </a:buClr>
              <a:buFont typeface="Arial" panose="020B0604020202020204" pitchFamily="34" charset="0"/>
              <a:buChar char="•"/>
            </a:pPr>
            <a:r>
              <a:rPr lang="en-GB" sz="1050" dirty="0"/>
              <a:t>The key difference between the current nuclear NPS, EN-6 and the criteria-based approach under EN-7 is a shift from government to the developer in undertaking the site assessment. Under EN-7 the developer will be responsible for site characterisation and ensuring any potential site meets the criteria set out in the NPS for the deployment of their chosen technology. </a:t>
            </a:r>
            <a:r>
              <a:rPr lang="en-GB" sz="1050" b="1" dirty="0"/>
              <a:t> </a:t>
            </a:r>
            <a:endParaRPr lang="en-GB" sz="1050" dirty="0"/>
          </a:p>
          <a:p>
            <a:pPr marL="171450" indent="-171450">
              <a:spcAft>
                <a:spcPts val="600"/>
              </a:spcAft>
              <a:buClr>
                <a:srgbClr val="00A1DF"/>
              </a:buClr>
              <a:buFont typeface="Arial" panose="020B0604020202020204" pitchFamily="34" charset="0"/>
              <a:buChar char="•"/>
            </a:pPr>
            <a:r>
              <a:rPr lang="en-GB" sz="1050" dirty="0"/>
              <a:t>The </a:t>
            </a:r>
            <a:r>
              <a:rPr lang="en-GB" sz="1050" b="1" dirty="0"/>
              <a:t>removal of the deployment time limit</a:t>
            </a:r>
            <a:r>
              <a:rPr lang="en-GB" sz="1050" dirty="0"/>
              <a:t> for new projects to enable more siting opportunities and facilitate longer term market development. </a:t>
            </a:r>
          </a:p>
          <a:p>
            <a:pPr marL="171450" indent="-171450">
              <a:spcAft>
                <a:spcPts val="600"/>
              </a:spcAft>
              <a:buClr>
                <a:srgbClr val="00A1DF"/>
              </a:buClr>
              <a:buFont typeface="Arial" panose="020B0604020202020204" pitchFamily="34" charset="0"/>
              <a:buChar char="•"/>
            </a:pPr>
            <a:r>
              <a:rPr lang="en-GB" sz="1050" dirty="0">
                <a:solidFill>
                  <a:srgbClr val="0B0C0C"/>
                </a:solidFill>
                <a:latin typeface="+mn-lt"/>
              </a:rPr>
              <a:t>It is noted that </a:t>
            </a:r>
            <a:r>
              <a:rPr lang="en-GB" sz="1050" b="1" dirty="0">
                <a:solidFill>
                  <a:srgbClr val="0B0C0C"/>
                </a:solidFill>
                <a:latin typeface="+mn-lt"/>
              </a:rPr>
              <a:t>research reactors </a:t>
            </a:r>
            <a:r>
              <a:rPr lang="en-GB" sz="1050" dirty="0">
                <a:solidFill>
                  <a:srgbClr val="0B0C0C"/>
                </a:solidFill>
                <a:latin typeface="+mn-lt"/>
              </a:rPr>
              <a:t>with a generating output of less than 50MW in England and reactors that are solely used to produce medical radioisotopes would ordinarily continue to be consented through the local planning route. </a:t>
            </a:r>
          </a:p>
          <a:p>
            <a:pPr marL="171450" indent="-171450">
              <a:spcAft>
                <a:spcPts val="600"/>
              </a:spcAft>
              <a:buClr>
                <a:srgbClr val="00A1DF"/>
              </a:buClr>
              <a:buFont typeface="Arial" panose="020B0604020202020204" pitchFamily="34" charset="0"/>
              <a:buChar char="•"/>
            </a:pPr>
            <a:r>
              <a:rPr lang="en-GB" sz="1050" dirty="0">
                <a:solidFill>
                  <a:srgbClr val="0B0C0C"/>
                </a:solidFill>
                <a:latin typeface="+mn-lt"/>
              </a:rPr>
              <a:t>EN-7 is solely focused on nuclear fission. The Government has committed to producing a separate NPS for fusion energy due to the differences in technology. </a:t>
            </a:r>
          </a:p>
          <a:p>
            <a:pPr marL="171450" indent="-171450">
              <a:spcAft>
                <a:spcPts val="600"/>
              </a:spcAft>
              <a:buClr>
                <a:srgbClr val="00A1DF"/>
              </a:buClr>
              <a:buFont typeface="Arial" panose="020B0604020202020204" pitchFamily="34" charset="0"/>
              <a:buChar char="•"/>
            </a:pPr>
            <a:endParaRPr lang="en-GB" sz="1050" dirty="0"/>
          </a:p>
        </p:txBody>
      </p:sp>
      <p:pic>
        <p:nvPicPr>
          <p:cNvPr id="6" name="Picture 5">
            <a:extLst>
              <a:ext uri="{FF2B5EF4-FFF2-40B4-BE49-F238E27FC236}">
                <a16:creationId xmlns:a16="http://schemas.microsoft.com/office/drawing/2014/main" id="{E0A4F979-EAA3-12B7-682B-F0046FB9FB49}"/>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1473" t="1108" r="1914" b="1182"/>
          <a:stretch/>
        </p:blipFill>
        <p:spPr>
          <a:xfrm>
            <a:off x="9333072" y="1990608"/>
            <a:ext cx="2475809" cy="3522231"/>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AF4EFC0B-FE64-D991-73E6-76E63EDB2B5C}"/>
              </a:ext>
            </a:extLst>
          </p:cNvPr>
          <p:cNvSpPr txBox="1"/>
          <p:nvPr/>
        </p:nvSpPr>
        <p:spPr>
          <a:xfrm>
            <a:off x="9333072" y="5745083"/>
            <a:ext cx="2592227" cy="553998"/>
          </a:xfrm>
          <a:prstGeom prst="rect">
            <a:avLst/>
          </a:prstGeom>
          <a:noFill/>
        </p:spPr>
        <p:txBody>
          <a:bodyPr wrap="square">
            <a:spAutoFit/>
          </a:bodyPr>
          <a:lstStyle/>
          <a:p>
            <a:r>
              <a:rPr lang="en-GB" sz="1000" dirty="0">
                <a:hlinkClick r:id="rId5"/>
              </a:rPr>
              <a:t>Approach to siting new nuclear power stations beyond 2025 - GOV.UK (www.gov.uk)</a:t>
            </a:r>
            <a:endParaRPr lang="en-GB" sz="1000" dirty="0"/>
          </a:p>
        </p:txBody>
      </p:sp>
      <p:sp>
        <p:nvSpPr>
          <p:cNvPr id="4" name="TextBox 3">
            <a:extLst>
              <a:ext uri="{FF2B5EF4-FFF2-40B4-BE49-F238E27FC236}">
                <a16:creationId xmlns:a16="http://schemas.microsoft.com/office/drawing/2014/main" id="{44545391-6EAC-C146-464E-812798BD1CA8}"/>
              </a:ext>
            </a:extLst>
          </p:cNvPr>
          <p:cNvSpPr txBox="1"/>
          <p:nvPr/>
        </p:nvSpPr>
        <p:spPr>
          <a:xfrm>
            <a:off x="384485" y="6098289"/>
            <a:ext cx="9082618" cy="307777"/>
          </a:xfrm>
          <a:prstGeom prst="rect">
            <a:avLst/>
          </a:prstGeom>
          <a:noFill/>
        </p:spPr>
        <p:txBody>
          <a:bodyPr wrap="square" lIns="91440" tIns="45720" rIns="91440" bIns="45720" anchor="t">
            <a:spAutoFit/>
          </a:bodyPr>
          <a:lstStyle/>
          <a:p>
            <a:pPr>
              <a:spcAft>
                <a:spcPts val="800"/>
              </a:spcAft>
            </a:pPr>
            <a:r>
              <a:rPr lang="en-GB" sz="1400" b="1" dirty="0">
                <a:solidFill>
                  <a:schemeClr val="accent4"/>
                </a:solidFill>
              </a:rPr>
              <a:t>The consultation closes on 10 March 2024 </a:t>
            </a:r>
          </a:p>
        </p:txBody>
      </p:sp>
    </p:spTree>
    <p:extLst>
      <p:ext uri="{BB962C8B-B14F-4D97-AF65-F5344CB8AC3E}">
        <p14:creationId xmlns:p14="http://schemas.microsoft.com/office/powerpoint/2010/main" val="1472212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7DBA6-B477-1046-9820-4C1DF165DA77}"/>
              </a:ext>
            </a:extLst>
          </p:cNvPr>
          <p:cNvSpPr>
            <a:spLocks noGrp="1"/>
          </p:cNvSpPr>
          <p:nvPr>
            <p:ph type="ctrTitle"/>
          </p:nvPr>
        </p:nvSpPr>
        <p:spPr/>
        <p:txBody>
          <a:bodyPr/>
          <a:lstStyle/>
          <a:p>
            <a:r>
              <a:rPr lang="en-US" dirty="0"/>
              <a:t>Thank you</a:t>
            </a:r>
          </a:p>
        </p:txBody>
      </p:sp>
      <p:sp>
        <p:nvSpPr>
          <p:cNvPr id="3" name="Text Placeholder 2">
            <a:extLst>
              <a:ext uri="{FF2B5EF4-FFF2-40B4-BE49-F238E27FC236}">
                <a16:creationId xmlns:a16="http://schemas.microsoft.com/office/drawing/2014/main" id="{28EF0CC5-79C6-314F-B909-FBE773DEC734}"/>
              </a:ext>
            </a:extLst>
          </p:cNvPr>
          <p:cNvSpPr>
            <a:spLocks noGrp="1"/>
          </p:cNvSpPr>
          <p:nvPr>
            <p:ph type="body" sz="quarter" idx="12"/>
          </p:nvPr>
        </p:nvSpPr>
        <p:spPr/>
        <p:txBody>
          <a:bodyPr vert="horz" lIns="91440" tIns="45720" rIns="91440" bIns="45720" rtlCol="0" anchor="t">
            <a:normAutofit/>
          </a:bodyPr>
          <a:lstStyle/>
          <a:p>
            <a:pPr marL="122555"/>
            <a:r>
              <a:rPr lang="en-US" dirty="0">
                <a:latin typeface="Open Sans"/>
                <a:ea typeface="Open Sans"/>
                <a:cs typeface="Open Sans"/>
              </a:rPr>
              <a:t>Official - Commercial</a:t>
            </a:r>
            <a:endParaRPr lang="en-US" dirty="0"/>
          </a:p>
        </p:txBody>
      </p:sp>
      <p:sp>
        <p:nvSpPr>
          <p:cNvPr id="5" name="TextBox 4">
            <a:extLst>
              <a:ext uri="{FF2B5EF4-FFF2-40B4-BE49-F238E27FC236}">
                <a16:creationId xmlns:a16="http://schemas.microsoft.com/office/drawing/2014/main" id="{C1F454E7-7B60-493D-A94F-45520B2F6590}"/>
              </a:ext>
            </a:extLst>
          </p:cNvPr>
          <p:cNvSpPr txBox="1"/>
          <p:nvPr/>
        </p:nvSpPr>
        <p:spPr>
          <a:xfrm>
            <a:off x="405337" y="4422428"/>
            <a:ext cx="6096000" cy="692497"/>
          </a:xfrm>
          <a:prstGeom prst="rect">
            <a:avLst/>
          </a:prstGeom>
          <a:noFill/>
        </p:spPr>
        <p:txBody>
          <a:bodyPr wrap="square">
            <a:spAutoFit/>
          </a:bodyPr>
          <a:lstStyle/>
          <a:p>
            <a:pPr marL="0" indent="0">
              <a:spcBef>
                <a:spcPts val="0"/>
              </a:spcBef>
            </a:pPr>
            <a:r>
              <a:rPr lang="en-GB" sz="1400" dirty="0"/>
              <a:t>Strategy &amp; Insight Team</a:t>
            </a:r>
          </a:p>
          <a:p>
            <a:pPr marL="0" indent="0">
              <a:spcBef>
                <a:spcPts val="0"/>
              </a:spcBef>
            </a:pPr>
            <a:endParaRPr lang="en-GB" sz="1400" dirty="0"/>
          </a:p>
          <a:p>
            <a:pPr marL="0" indent="0">
              <a:spcBef>
                <a:spcPts val="0"/>
              </a:spcBef>
              <a:spcAft>
                <a:spcPts val="600"/>
              </a:spcAft>
            </a:pPr>
            <a:r>
              <a:rPr lang="en-GB" sz="1050" dirty="0"/>
              <a:t>Contact:	andrew.howarth@uknnl.com</a:t>
            </a:r>
          </a:p>
        </p:txBody>
      </p:sp>
    </p:spTree>
    <p:extLst>
      <p:ext uri="{BB962C8B-B14F-4D97-AF65-F5344CB8AC3E}">
        <p14:creationId xmlns:p14="http://schemas.microsoft.com/office/powerpoint/2010/main" val="2502468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C9FBE-57AA-8C45-A4AF-F7DD662812CB}"/>
              </a:ext>
            </a:extLst>
          </p:cNvPr>
          <p:cNvSpPr>
            <a:spLocks noGrp="1"/>
          </p:cNvSpPr>
          <p:nvPr>
            <p:ph type="ctrTitle"/>
          </p:nvPr>
        </p:nvSpPr>
        <p:spPr/>
        <p:txBody>
          <a:bodyPr/>
          <a:lstStyle/>
          <a:p>
            <a:r>
              <a:rPr lang="en-GB" sz="4800" dirty="0"/>
              <a:t>Civil Nuclear: Roadmap to 2050</a:t>
            </a:r>
            <a:endParaRPr lang="en-US" sz="4800" dirty="0"/>
          </a:p>
        </p:txBody>
      </p:sp>
      <p:sp>
        <p:nvSpPr>
          <p:cNvPr id="8" name="Subtitle 7">
            <a:extLst>
              <a:ext uri="{FF2B5EF4-FFF2-40B4-BE49-F238E27FC236}">
                <a16:creationId xmlns:a16="http://schemas.microsoft.com/office/drawing/2014/main" id="{3DDF71F5-A2F9-B7D3-6302-DE189ED1CE0D}"/>
              </a:ext>
            </a:extLst>
          </p:cNvPr>
          <p:cNvSpPr>
            <a:spLocks noGrp="1"/>
          </p:cNvSpPr>
          <p:nvPr>
            <p:ph type="subTitle" idx="1"/>
          </p:nvPr>
        </p:nvSpPr>
        <p:spPr/>
        <p:txBody>
          <a:bodyPr/>
          <a:lstStyle/>
          <a:p>
            <a:endParaRPr lang="en-GB" dirty="0"/>
          </a:p>
        </p:txBody>
      </p:sp>
      <p:sp>
        <p:nvSpPr>
          <p:cNvPr id="9" name="Picture Placeholder 8">
            <a:extLst>
              <a:ext uri="{FF2B5EF4-FFF2-40B4-BE49-F238E27FC236}">
                <a16:creationId xmlns:a16="http://schemas.microsoft.com/office/drawing/2014/main" id="{2A68659D-6991-DD14-BE16-F444A1665B5B}"/>
              </a:ext>
            </a:extLst>
          </p:cNvPr>
          <p:cNvSpPr>
            <a:spLocks noGrp="1"/>
          </p:cNvSpPr>
          <p:nvPr>
            <p:ph type="pic" sz="quarter" idx="10"/>
          </p:nvPr>
        </p:nvSpPr>
        <p:spPr/>
        <p:txBody>
          <a:bodyPr>
            <a:normAutofit fontScale="25000" lnSpcReduction="20000"/>
          </a:bodyPr>
          <a:lstStyle/>
          <a:p>
            <a:endParaRPr lang="en-GB"/>
          </a:p>
        </p:txBody>
      </p:sp>
      <p:sp>
        <p:nvSpPr>
          <p:cNvPr id="5" name="Text Placeholder 4">
            <a:extLst>
              <a:ext uri="{FF2B5EF4-FFF2-40B4-BE49-F238E27FC236}">
                <a16:creationId xmlns:a16="http://schemas.microsoft.com/office/drawing/2014/main" id="{092AB436-9B15-0C40-909A-CD463165BC31}"/>
              </a:ext>
            </a:extLst>
          </p:cNvPr>
          <p:cNvSpPr>
            <a:spLocks noGrp="1"/>
          </p:cNvSpPr>
          <p:nvPr>
            <p:ph type="body" sz="quarter" idx="12"/>
          </p:nvPr>
        </p:nvSpPr>
        <p:spPr/>
        <p:txBody>
          <a:bodyPr vert="horz" lIns="91440" tIns="45720" rIns="91440" bIns="45720" rtlCol="0" anchor="t">
            <a:normAutofit/>
          </a:bodyPr>
          <a:lstStyle/>
          <a:p>
            <a:pPr marL="122555"/>
            <a:r>
              <a:rPr lang="en-US" dirty="0">
                <a:latin typeface="Open Sans"/>
                <a:ea typeface="Open Sans"/>
                <a:cs typeface="Open Sans"/>
              </a:rPr>
              <a:t>Official - Commercial</a:t>
            </a:r>
            <a:endParaRPr lang="en-US" dirty="0"/>
          </a:p>
        </p:txBody>
      </p:sp>
      <p:sp>
        <p:nvSpPr>
          <p:cNvPr id="10" name="Text Placeholder 9">
            <a:extLst>
              <a:ext uri="{FF2B5EF4-FFF2-40B4-BE49-F238E27FC236}">
                <a16:creationId xmlns:a16="http://schemas.microsoft.com/office/drawing/2014/main" id="{4797915C-2091-3B87-FD8D-066F426B378C}"/>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975553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C9FBE-57AA-8C45-A4AF-F7DD662812CB}"/>
              </a:ext>
            </a:extLst>
          </p:cNvPr>
          <p:cNvSpPr>
            <a:spLocks noGrp="1"/>
          </p:cNvSpPr>
          <p:nvPr>
            <p:ph type="ctrTitle"/>
          </p:nvPr>
        </p:nvSpPr>
        <p:spPr/>
        <p:txBody>
          <a:bodyPr/>
          <a:lstStyle/>
          <a:p>
            <a:r>
              <a:rPr lang="en-GB" sz="4800" dirty="0"/>
              <a:t>High level summary</a:t>
            </a:r>
          </a:p>
        </p:txBody>
      </p:sp>
      <p:sp>
        <p:nvSpPr>
          <p:cNvPr id="5" name="Text Placeholder 4">
            <a:extLst>
              <a:ext uri="{FF2B5EF4-FFF2-40B4-BE49-F238E27FC236}">
                <a16:creationId xmlns:a16="http://schemas.microsoft.com/office/drawing/2014/main" id="{092AB436-9B15-0C40-909A-CD463165BC31}"/>
              </a:ext>
            </a:extLst>
          </p:cNvPr>
          <p:cNvSpPr>
            <a:spLocks noGrp="1"/>
          </p:cNvSpPr>
          <p:nvPr>
            <p:ph type="body" sz="quarter" idx="12"/>
          </p:nvPr>
        </p:nvSpPr>
        <p:spPr/>
        <p:txBody>
          <a:bodyPr vert="horz" lIns="91440" tIns="45720" rIns="91440" bIns="45720" rtlCol="0" anchor="t">
            <a:normAutofit/>
          </a:bodyPr>
          <a:lstStyle/>
          <a:p>
            <a:pPr marL="122555"/>
            <a:r>
              <a:rPr lang="en-US" dirty="0">
                <a:latin typeface="Open Sans"/>
                <a:ea typeface="Open Sans"/>
                <a:cs typeface="Open Sans"/>
              </a:rPr>
              <a:t>Official - Commercial</a:t>
            </a:r>
            <a:endParaRPr lang="en-US" dirty="0"/>
          </a:p>
        </p:txBody>
      </p:sp>
      <p:sp>
        <p:nvSpPr>
          <p:cNvPr id="4" name="Picture Placeholder 3">
            <a:extLst>
              <a:ext uri="{FF2B5EF4-FFF2-40B4-BE49-F238E27FC236}">
                <a16:creationId xmlns:a16="http://schemas.microsoft.com/office/drawing/2014/main" id="{3E9DD783-D508-5EFE-E05E-522AE1D225B5}"/>
              </a:ext>
            </a:extLst>
          </p:cNvPr>
          <p:cNvSpPr>
            <a:spLocks noGrp="1"/>
          </p:cNvSpPr>
          <p:nvPr>
            <p:ph type="pic" sz="quarter" idx="10"/>
          </p:nvPr>
        </p:nvSpPr>
        <p:spPr/>
        <p:txBody>
          <a:bodyPr>
            <a:normAutofit fontScale="25000" lnSpcReduction="20000"/>
          </a:bodyPr>
          <a:lstStyle/>
          <a:p>
            <a:endParaRPr lang="en-GB"/>
          </a:p>
        </p:txBody>
      </p:sp>
    </p:spTree>
    <p:extLst>
      <p:ext uri="{BB962C8B-B14F-4D97-AF65-F5344CB8AC3E}">
        <p14:creationId xmlns:p14="http://schemas.microsoft.com/office/powerpoint/2010/main" val="1089027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BFDDB-4AAF-6840-87F2-C05F86A5DD1D}"/>
              </a:ext>
            </a:extLst>
          </p:cNvPr>
          <p:cNvSpPr>
            <a:spLocks noGrp="1"/>
          </p:cNvSpPr>
          <p:nvPr>
            <p:ph type="title"/>
          </p:nvPr>
        </p:nvSpPr>
        <p:spPr>
          <a:xfrm>
            <a:off x="266701" y="384613"/>
            <a:ext cx="11425765" cy="1140864"/>
          </a:xfrm>
        </p:spPr>
        <p:txBody>
          <a:bodyPr/>
          <a:lstStyle/>
          <a:p>
            <a:r>
              <a:rPr lang="en-GB" dirty="0">
                <a:solidFill>
                  <a:srgbClr val="00203D"/>
                </a:solidFill>
              </a:rPr>
              <a:t>Civil Nuclear: Roadmap to 2050 – Summary (1)</a:t>
            </a:r>
            <a:endParaRPr lang="en-US" dirty="0"/>
          </a:p>
          <a:p>
            <a:endParaRPr lang="en-GB" dirty="0">
              <a:solidFill>
                <a:srgbClr val="00203D"/>
              </a:solidFill>
            </a:endParaRPr>
          </a:p>
        </p:txBody>
      </p:sp>
      <p:sp>
        <p:nvSpPr>
          <p:cNvPr id="3" name="Text Placeholder 2">
            <a:extLst>
              <a:ext uri="{FF2B5EF4-FFF2-40B4-BE49-F238E27FC236}">
                <a16:creationId xmlns:a16="http://schemas.microsoft.com/office/drawing/2014/main" id="{648228D4-56E2-D64A-89E7-1375E7D4EA25}"/>
              </a:ext>
            </a:extLst>
          </p:cNvPr>
          <p:cNvSpPr>
            <a:spLocks noGrp="1"/>
          </p:cNvSpPr>
          <p:nvPr>
            <p:ph type="body" sz="quarter" idx="12"/>
          </p:nvPr>
        </p:nvSpPr>
        <p:spPr>
          <a:xfrm>
            <a:off x="-67982" y="6605549"/>
            <a:ext cx="9173135" cy="383116"/>
          </a:xfrm>
        </p:spPr>
        <p:txBody>
          <a:bodyPr vert="horz" lIns="91440" tIns="45720" rIns="91440" bIns="45720" rtlCol="0" anchor="t">
            <a:normAutofit/>
          </a:bodyPr>
          <a:lstStyle/>
          <a:p>
            <a:pPr marL="122555"/>
            <a:r>
              <a:rPr lang="en-US" dirty="0">
                <a:latin typeface="Open Sans"/>
                <a:ea typeface="Open Sans"/>
                <a:cs typeface="Open Sans"/>
              </a:rPr>
              <a:t>Official - Commercial</a:t>
            </a:r>
            <a:endParaRPr lang="en-US" dirty="0"/>
          </a:p>
        </p:txBody>
      </p:sp>
      <p:sp>
        <p:nvSpPr>
          <p:cNvPr id="15" name="TextBox 14">
            <a:extLst>
              <a:ext uri="{FF2B5EF4-FFF2-40B4-BE49-F238E27FC236}">
                <a16:creationId xmlns:a16="http://schemas.microsoft.com/office/drawing/2014/main" id="{42634A6D-D00C-40F9-A0BF-3DBE71711EFB}"/>
              </a:ext>
            </a:extLst>
          </p:cNvPr>
          <p:cNvSpPr txBox="1"/>
          <p:nvPr/>
        </p:nvSpPr>
        <p:spPr>
          <a:xfrm>
            <a:off x="2650070" y="2004922"/>
            <a:ext cx="9158811" cy="3431709"/>
          </a:xfrm>
          <a:prstGeom prst="rect">
            <a:avLst/>
          </a:prstGeom>
          <a:noFill/>
        </p:spPr>
        <p:txBody>
          <a:bodyPr wrap="square" lIns="91440" tIns="45720" rIns="91440" bIns="45720" anchor="t">
            <a:spAutoFit/>
          </a:bodyPr>
          <a:lstStyle/>
          <a:p>
            <a:pPr>
              <a:spcAft>
                <a:spcPts val="800"/>
              </a:spcAft>
            </a:pPr>
            <a:r>
              <a:rPr lang="en-GB" sz="1200" b="1" dirty="0">
                <a:solidFill>
                  <a:srgbClr val="212529"/>
                </a:solidFill>
              </a:rPr>
              <a:t>Summary and Headlines</a:t>
            </a:r>
          </a:p>
          <a:p>
            <a:pPr>
              <a:spcAft>
                <a:spcPts val="800"/>
              </a:spcAft>
              <a:buClr>
                <a:srgbClr val="00A1DF"/>
              </a:buClr>
            </a:pPr>
            <a:r>
              <a:rPr lang="en-GB" sz="1100" dirty="0"/>
              <a:t>The roadmap is a significant and forward-leaning document, reaffirming the UK government’s commitment to all forms of new nuclear. In addition to summarising the government and industry’s progress to date, it also sets out a series of new policies and funds: </a:t>
            </a:r>
          </a:p>
          <a:p>
            <a:pPr marL="171450" indent="-171450">
              <a:spcAft>
                <a:spcPts val="800"/>
              </a:spcAft>
              <a:buClr>
                <a:srgbClr val="00A1DF"/>
              </a:buClr>
              <a:buFont typeface="Arial" panose="020B0604020202020204" pitchFamily="34" charset="0"/>
              <a:buChar char="•"/>
            </a:pPr>
            <a:r>
              <a:rPr lang="en-GB" sz="1100" b="1" dirty="0">
                <a:solidFill>
                  <a:schemeClr val="accent4"/>
                </a:solidFill>
              </a:rPr>
              <a:t>Decisions on new projects: </a:t>
            </a:r>
            <a:r>
              <a:rPr lang="en-GB" sz="1100" dirty="0"/>
              <a:t>A written ambition to </a:t>
            </a:r>
            <a:r>
              <a:rPr lang="en-GB" sz="1100" b="1" dirty="0"/>
              <a:t>progress a third GW-scale reactor </a:t>
            </a:r>
            <a:r>
              <a:rPr lang="en-GB" sz="1100" dirty="0"/>
              <a:t>following a Final Investment Decision (FID) on Sizewell C this parliament, and to secure investment decisions to </a:t>
            </a:r>
            <a:r>
              <a:rPr lang="en-GB" sz="1100" b="1" dirty="0"/>
              <a:t>deliver 3-7GW of new nuclear every five years </a:t>
            </a:r>
            <a:r>
              <a:rPr lang="en-GB" sz="1100" dirty="0"/>
              <a:t>from 2030 to 2044</a:t>
            </a:r>
          </a:p>
          <a:p>
            <a:pPr marL="171450" indent="-171450">
              <a:spcAft>
                <a:spcPts val="800"/>
              </a:spcAft>
              <a:buClr>
                <a:srgbClr val="00A1DF"/>
              </a:buClr>
              <a:buFont typeface="Arial" panose="020B0604020202020204" pitchFamily="34" charset="0"/>
              <a:buChar char="•"/>
            </a:pPr>
            <a:r>
              <a:rPr lang="en-GB" sz="1100" b="1" dirty="0">
                <a:solidFill>
                  <a:srgbClr val="0070C0"/>
                </a:solidFill>
              </a:rPr>
              <a:t>Siting: </a:t>
            </a:r>
            <a:r>
              <a:rPr lang="en-GB" sz="1100" b="1" dirty="0"/>
              <a:t>A new National Policy Statement, EN-7, is out for consultation</a:t>
            </a:r>
            <a:r>
              <a:rPr lang="en-GB" sz="1100" dirty="0"/>
              <a:t>. EN-7 sets out a criteria-based approach so that developers can nominate </a:t>
            </a:r>
            <a:r>
              <a:rPr lang="en-GB" sz="1100" b="1" dirty="0"/>
              <a:t>any suitable site </a:t>
            </a:r>
            <a:r>
              <a:rPr lang="en-GB" sz="1100" dirty="0"/>
              <a:t>for nuclear development, in addition to the finite list previously set out in EN-6. Following consultations, it is expected to be formally designated in 2025.</a:t>
            </a:r>
            <a:endParaRPr lang="en-GB" sz="1100" b="1" dirty="0"/>
          </a:p>
          <a:p>
            <a:pPr marL="171450" indent="-171450">
              <a:spcAft>
                <a:spcPts val="800"/>
              </a:spcAft>
              <a:buClr>
                <a:srgbClr val="00A1DF"/>
              </a:buClr>
              <a:buFont typeface="Arial" panose="020B0604020202020204" pitchFamily="34" charset="0"/>
              <a:buChar char="•"/>
            </a:pPr>
            <a:r>
              <a:rPr lang="en-GB" sz="1100" b="1" dirty="0">
                <a:solidFill>
                  <a:schemeClr val="accent5"/>
                </a:solidFill>
              </a:rPr>
              <a:t>HALEU: </a:t>
            </a:r>
            <a:r>
              <a:rPr lang="en-GB" sz="1100" dirty="0"/>
              <a:t>As announced this week, a new fund of </a:t>
            </a:r>
            <a:r>
              <a:rPr lang="en-GB" sz="1100" b="1" dirty="0"/>
              <a:t>£300m to establish HALEU enrichment and routes to deconversion capabilities in the UK </a:t>
            </a:r>
            <a:r>
              <a:rPr lang="en-GB" sz="1100" dirty="0"/>
              <a:t>by the end of the decade. A further </a:t>
            </a:r>
            <a:r>
              <a:rPr lang="en-GB" sz="1100" b="1" dirty="0"/>
              <a:t>£9.35m has been awarded to NNL </a:t>
            </a:r>
            <a:r>
              <a:rPr lang="en-GB" sz="1100" dirty="0"/>
              <a:t>to create a </a:t>
            </a:r>
            <a:r>
              <a:rPr lang="en-GB" sz="1100" dirty="0" err="1"/>
              <a:t>Uranics</a:t>
            </a:r>
            <a:r>
              <a:rPr lang="en-GB" sz="1100" dirty="0"/>
              <a:t> Innovation Centre for the development of front-end fuels capabilities and for a concept design of a HALEU deconversion test facility</a:t>
            </a:r>
          </a:p>
          <a:p>
            <a:pPr marL="171450" indent="-171450">
              <a:spcAft>
                <a:spcPts val="800"/>
              </a:spcAft>
              <a:buClr>
                <a:srgbClr val="00A1DF"/>
              </a:buClr>
              <a:buFont typeface="Arial" panose="020B0604020202020204" pitchFamily="34" charset="0"/>
              <a:buChar char="•"/>
            </a:pPr>
            <a:r>
              <a:rPr lang="en-GB" sz="1100" b="1" dirty="0">
                <a:solidFill>
                  <a:schemeClr val="accent4"/>
                </a:solidFill>
              </a:rPr>
              <a:t>ANT</a:t>
            </a:r>
            <a:r>
              <a:rPr lang="en-GB" sz="1100" b="1" dirty="0">
                <a:solidFill>
                  <a:schemeClr val="accent5"/>
                </a:solidFill>
              </a:rPr>
              <a:t>: </a:t>
            </a:r>
            <a:r>
              <a:rPr lang="en-GB" sz="1100" dirty="0"/>
              <a:t>A consultation on </a:t>
            </a:r>
            <a:r>
              <a:rPr lang="en-GB" sz="1100" b="1" dirty="0"/>
              <a:t>Alternative Routes to Market for Advanced Nuclear Technology</a:t>
            </a:r>
            <a:r>
              <a:rPr lang="en-GB" sz="1100" dirty="0"/>
              <a:t>, looking to development government policy on how to most effectively deploy ANTs in the UK, covering the role of government, regulation, financial enablers and funding investment </a:t>
            </a:r>
          </a:p>
          <a:p>
            <a:pPr marL="171450" indent="-171450">
              <a:spcAft>
                <a:spcPts val="800"/>
              </a:spcAft>
              <a:buClr>
                <a:srgbClr val="00A1DF"/>
              </a:buClr>
              <a:buFont typeface="Arial" panose="020B0604020202020204" pitchFamily="34" charset="0"/>
              <a:buChar char="•"/>
            </a:pPr>
            <a:r>
              <a:rPr lang="en-GB" sz="1100" b="1" dirty="0">
                <a:solidFill>
                  <a:srgbClr val="00B0F0"/>
                </a:solidFill>
              </a:rPr>
              <a:t>Skills</a:t>
            </a:r>
            <a:r>
              <a:rPr lang="en-GB" sz="1100" dirty="0"/>
              <a:t>: Later this Spring publishing a </a:t>
            </a:r>
            <a:r>
              <a:rPr lang="en-GB" sz="1100" b="1" dirty="0"/>
              <a:t>Nuclear Skills Taskforce report </a:t>
            </a:r>
            <a:r>
              <a:rPr lang="en-GB" sz="1100" dirty="0"/>
              <a:t>alongside a </a:t>
            </a:r>
            <a:r>
              <a:rPr lang="en-GB" sz="1100" b="1" dirty="0"/>
              <a:t>Defence Nuclear Enterprise Command Paper</a:t>
            </a:r>
            <a:r>
              <a:rPr lang="en-GB" sz="1100" dirty="0"/>
              <a:t>, explaining how we will ensure our civil and military nuclear ambitions address our shared challenges and opportunities</a:t>
            </a:r>
          </a:p>
        </p:txBody>
      </p:sp>
      <p:pic>
        <p:nvPicPr>
          <p:cNvPr id="5" name="Picture 4">
            <a:extLst>
              <a:ext uri="{FF2B5EF4-FFF2-40B4-BE49-F238E27FC236}">
                <a16:creationId xmlns:a16="http://schemas.microsoft.com/office/drawing/2014/main" id="{3E7AAD05-775E-155E-1749-29DA9662F156}"/>
              </a:ext>
            </a:extLst>
          </p:cNvPr>
          <p:cNvPicPr>
            <a:picLocks noChangeAspect="1"/>
          </p:cNvPicPr>
          <p:nvPr/>
        </p:nvPicPr>
        <p:blipFill>
          <a:blip r:embed="rId3"/>
          <a:stretch>
            <a:fillRect/>
          </a:stretch>
        </p:blipFill>
        <p:spPr>
          <a:xfrm>
            <a:off x="317501" y="2082386"/>
            <a:ext cx="2184399" cy="3097058"/>
          </a:xfrm>
          <a:prstGeom prst="rect">
            <a:avLst/>
          </a:prstGeom>
          <a:effectLst>
            <a:outerShdw blurRad="50800" dist="38100" dir="2700000" algn="tl" rotWithShape="0">
              <a:prstClr val="black">
                <a:alpha val="40000"/>
              </a:prstClr>
            </a:outerShdw>
          </a:effectLst>
        </p:spPr>
      </p:pic>
      <p:sp>
        <p:nvSpPr>
          <p:cNvPr id="17" name="TextBox 16">
            <a:extLst>
              <a:ext uri="{FF2B5EF4-FFF2-40B4-BE49-F238E27FC236}">
                <a16:creationId xmlns:a16="http://schemas.microsoft.com/office/drawing/2014/main" id="{28C8DCC6-BCBD-B104-16D9-4DF0C7B56F7A}"/>
              </a:ext>
            </a:extLst>
          </p:cNvPr>
          <p:cNvSpPr txBox="1"/>
          <p:nvPr/>
        </p:nvSpPr>
        <p:spPr>
          <a:xfrm>
            <a:off x="317501" y="5254893"/>
            <a:ext cx="2184399" cy="261610"/>
          </a:xfrm>
          <a:prstGeom prst="rect">
            <a:avLst/>
          </a:prstGeom>
          <a:noFill/>
        </p:spPr>
        <p:txBody>
          <a:bodyPr wrap="square">
            <a:spAutoFit/>
          </a:bodyPr>
          <a:lstStyle/>
          <a:p>
            <a:r>
              <a:rPr lang="en-GB" sz="1050" dirty="0">
                <a:hlinkClick r:id="rId4"/>
              </a:rPr>
              <a:t>Civil Nuclear: Roadmap to 2050</a:t>
            </a:r>
            <a:endParaRPr lang="en-GB" sz="1050" dirty="0"/>
          </a:p>
        </p:txBody>
      </p:sp>
      <p:sp>
        <p:nvSpPr>
          <p:cNvPr id="4" name="TextBox 3">
            <a:extLst>
              <a:ext uri="{FF2B5EF4-FFF2-40B4-BE49-F238E27FC236}">
                <a16:creationId xmlns:a16="http://schemas.microsoft.com/office/drawing/2014/main" id="{1ACBFB79-1D50-93EA-0139-5286E1B3C7A4}"/>
              </a:ext>
            </a:extLst>
          </p:cNvPr>
          <p:cNvSpPr txBox="1"/>
          <p:nvPr/>
        </p:nvSpPr>
        <p:spPr>
          <a:xfrm>
            <a:off x="266701" y="849743"/>
            <a:ext cx="11542180" cy="1079729"/>
          </a:xfrm>
          <a:prstGeom prst="rect">
            <a:avLst/>
          </a:prstGeom>
          <a:solidFill>
            <a:schemeClr val="bg1">
              <a:lumMod val="20000"/>
              <a:lumOff val="80000"/>
            </a:schemeClr>
          </a:solidFill>
        </p:spPr>
        <p:txBody>
          <a:bodyPr vert="horz" wrap="square" lIns="91440" tIns="45720" rIns="91440" bIns="45720" rtlCol="0" anchor="t">
            <a:normAutofit/>
          </a:bodyPr>
          <a:lstStyle/>
          <a:p>
            <a:pPr marL="6350" algn="l">
              <a:lnSpc>
                <a:spcPct val="110000"/>
              </a:lnSpc>
              <a:buClr>
                <a:schemeClr val="accent1"/>
              </a:buClr>
            </a:pPr>
            <a:r>
              <a:rPr lang="en-GB" sz="1100" b="1" dirty="0">
                <a:latin typeface="+mn-lt"/>
              </a:rPr>
              <a:t>Why does it matter to NNL?</a:t>
            </a:r>
          </a:p>
          <a:p>
            <a:pPr marL="177800" indent="-171450">
              <a:lnSpc>
                <a:spcPct val="110000"/>
              </a:lnSpc>
              <a:buClr>
                <a:schemeClr val="accent1"/>
              </a:buClr>
              <a:buFont typeface="Arial" panose="020B0604020202020204" pitchFamily="34" charset="0"/>
              <a:buChar char="•"/>
            </a:pPr>
            <a:r>
              <a:rPr lang="en-GB" sz="1100" dirty="0">
                <a:latin typeface="+mn-lt"/>
              </a:rPr>
              <a:t>The Roadmap is a major policy document outlining the future direction of nuclear energy in the UK, and as such will heavily influence our own strategy.</a:t>
            </a:r>
          </a:p>
          <a:p>
            <a:pPr marL="177800" indent="-171450">
              <a:lnSpc>
                <a:spcPct val="110000"/>
              </a:lnSpc>
              <a:buClr>
                <a:schemeClr val="accent1"/>
              </a:buClr>
              <a:buFont typeface="Arial" panose="020B0604020202020204" pitchFamily="34" charset="0"/>
              <a:buChar char="•"/>
            </a:pPr>
            <a:r>
              <a:rPr lang="en-GB" sz="1100" dirty="0">
                <a:latin typeface="+mn-lt"/>
              </a:rPr>
              <a:t>NNL features throughout the document, with two specific case studies related to our specialist capabilities and our work in nuclear medicine.</a:t>
            </a:r>
          </a:p>
          <a:p>
            <a:pPr marL="177800" indent="-171450">
              <a:lnSpc>
                <a:spcPct val="110000"/>
              </a:lnSpc>
              <a:buClr>
                <a:schemeClr val="accent1"/>
              </a:buClr>
              <a:buFont typeface="Arial" panose="020B0604020202020204" pitchFamily="34" charset="0"/>
              <a:buChar char="•"/>
            </a:pPr>
            <a:r>
              <a:rPr lang="en-GB" sz="1100" dirty="0">
                <a:latin typeface="+mn-lt"/>
              </a:rPr>
              <a:t>We are named as a key partner organisation for delivering policies and have been awarded over £9m of new investment for research into HALEU fuel.</a:t>
            </a:r>
          </a:p>
          <a:p>
            <a:pPr marL="177800" indent="-171450">
              <a:lnSpc>
                <a:spcPct val="110000"/>
              </a:lnSpc>
              <a:buClr>
                <a:schemeClr val="accent1"/>
              </a:buClr>
              <a:buFont typeface="Arial" panose="020B0604020202020204" pitchFamily="34" charset="0"/>
              <a:buChar char="•"/>
            </a:pPr>
            <a:r>
              <a:rPr lang="en-GB" sz="1100" dirty="0">
                <a:latin typeface="+mn-lt"/>
              </a:rPr>
              <a:t>The Energy Secretary, Claire Coutinho, launched the Roadmap whilst at NNL’s Preston Laboratory</a:t>
            </a:r>
          </a:p>
        </p:txBody>
      </p:sp>
    </p:spTree>
    <p:extLst>
      <p:ext uri="{BB962C8B-B14F-4D97-AF65-F5344CB8AC3E}">
        <p14:creationId xmlns:p14="http://schemas.microsoft.com/office/powerpoint/2010/main" val="3601422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BFDDB-4AAF-6840-87F2-C05F86A5DD1D}"/>
              </a:ext>
            </a:extLst>
          </p:cNvPr>
          <p:cNvSpPr>
            <a:spLocks noGrp="1"/>
          </p:cNvSpPr>
          <p:nvPr>
            <p:ph type="title"/>
          </p:nvPr>
        </p:nvSpPr>
        <p:spPr>
          <a:xfrm>
            <a:off x="266701" y="384613"/>
            <a:ext cx="11425765" cy="1140864"/>
          </a:xfrm>
        </p:spPr>
        <p:txBody>
          <a:bodyPr/>
          <a:lstStyle/>
          <a:p>
            <a:r>
              <a:rPr lang="en-GB" dirty="0">
                <a:solidFill>
                  <a:srgbClr val="00203D"/>
                </a:solidFill>
              </a:rPr>
              <a:t>Civil Nuclear: Roadmap to 2050 – Summary (2)</a:t>
            </a:r>
            <a:endParaRPr lang="en-US" dirty="0"/>
          </a:p>
          <a:p>
            <a:endParaRPr lang="en-GB" dirty="0">
              <a:solidFill>
                <a:srgbClr val="00203D"/>
              </a:solidFill>
            </a:endParaRPr>
          </a:p>
        </p:txBody>
      </p:sp>
      <p:sp>
        <p:nvSpPr>
          <p:cNvPr id="3" name="Text Placeholder 2">
            <a:extLst>
              <a:ext uri="{FF2B5EF4-FFF2-40B4-BE49-F238E27FC236}">
                <a16:creationId xmlns:a16="http://schemas.microsoft.com/office/drawing/2014/main" id="{648228D4-56E2-D64A-89E7-1375E7D4EA25}"/>
              </a:ext>
            </a:extLst>
          </p:cNvPr>
          <p:cNvSpPr>
            <a:spLocks noGrp="1"/>
          </p:cNvSpPr>
          <p:nvPr>
            <p:ph type="body" sz="quarter" idx="12"/>
          </p:nvPr>
        </p:nvSpPr>
        <p:spPr>
          <a:xfrm>
            <a:off x="-67982" y="6605549"/>
            <a:ext cx="9173135" cy="383116"/>
          </a:xfrm>
        </p:spPr>
        <p:txBody>
          <a:bodyPr vert="horz" lIns="91440" tIns="45720" rIns="91440" bIns="45720" rtlCol="0" anchor="t">
            <a:normAutofit/>
          </a:bodyPr>
          <a:lstStyle/>
          <a:p>
            <a:pPr marL="122555"/>
            <a:r>
              <a:rPr lang="en-US" dirty="0">
                <a:latin typeface="Open Sans"/>
                <a:ea typeface="Open Sans"/>
                <a:cs typeface="Open Sans"/>
              </a:rPr>
              <a:t>Official - Commercial</a:t>
            </a:r>
            <a:endParaRPr lang="en-US" dirty="0"/>
          </a:p>
        </p:txBody>
      </p:sp>
      <p:sp>
        <p:nvSpPr>
          <p:cNvPr id="7" name="TextBox 6">
            <a:extLst>
              <a:ext uri="{FF2B5EF4-FFF2-40B4-BE49-F238E27FC236}">
                <a16:creationId xmlns:a16="http://schemas.microsoft.com/office/drawing/2014/main" id="{B0545C8F-A5B2-98A3-F745-2073B79C615E}"/>
              </a:ext>
            </a:extLst>
          </p:cNvPr>
          <p:cNvSpPr txBox="1"/>
          <p:nvPr/>
        </p:nvSpPr>
        <p:spPr>
          <a:xfrm>
            <a:off x="2635746" y="2083788"/>
            <a:ext cx="9173135" cy="3077766"/>
          </a:xfrm>
          <a:prstGeom prst="rect">
            <a:avLst/>
          </a:prstGeom>
          <a:noFill/>
        </p:spPr>
        <p:txBody>
          <a:bodyPr wrap="square" lIns="91440" tIns="45720" rIns="91440" bIns="45720" anchor="t">
            <a:spAutoFit/>
          </a:bodyPr>
          <a:lstStyle/>
          <a:p>
            <a:pPr>
              <a:spcAft>
                <a:spcPts val="800"/>
              </a:spcAft>
              <a:buClr>
                <a:srgbClr val="00A1DF"/>
              </a:buClr>
            </a:pPr>
            <a:r>
              <a:rPr lang="en-GB" sz="1100" b="1" dirty="0"/>
              <a:t>Other announcements of interest to NNL include:  </a:t>
            </a:r>
          </a:p>
          <a:p>
            <a:pPr marL="171450" indent="-171450">
              <a:spcAft>
                <a:spcPts val="800"/>
              </a:spcAft>
              <a:buClr>
                <a:srgbClr val="00A1DF"/>
              </a:buClr>
              <a:buFont typeface="Arial" panose="020B0604020202020204" pitchFamily="34" charset="0"/>
              <a:buChar char="•"/>
            </a:pPr>
            <a:r>
              <a:rPr lang="en-GB" sz="1100" b="1" dirty="0">
                <a:solidFill>
                  <a:schemeClr val="accent4"/>
                </a:solidFill>
              </a:rPr>
              <a:t>Health and Nuclear Medicine: </a:t>
            </a:r>
            <a:r>
              <a:rPr lang="en-GB" sz="1100" dirty="0"/>
              <a:t>Government is expected to </a:t>
            </a:r>
            <a:r>
              <a:rPr lang="en-GB" sz="1100" b="1" dirty="0"/>
              <a:t>take a decision on future intervention in supply, such as the need for radionuclide production technologies like a research reactor or accelerator</a:t>
            </a:r>
            <a:r>
              <a:rPr lang="en-GB" sz="1100" dirty="0"/>
              <a:t>, before March 2025. DESNZ will continue to work closely with the Welsh Government as their proposal for a research reactor in North Wales develops.</a:t>
            </a:r>
          </a:p>
          <a:p>
            <a:pPr marL="171450" indent="-171450">
              <a:spcAft>
                <a:spcPts val="800"/>
              </a:spcAft>
              <a:buClr>
                <a:srgbClr val="00A1DF"/>
              </a:buClr>
              <a:buFont typeface="Arial" panose="020B0604020202020204" pitchFamily="34" charset="0"/>
              <a:buChar char="•"/>
            </a:pPr>
            <a:r>
              <a:rPr lang="en-GB" sz="1100" b="1" dirty="0">
                <a:solidFill>
                  <a:schemeClr val="accent1"/>
                </a:solidFill>
              </a:rPr>
              <a:t>Clarity on the role of GBN </a:t>
            </a:r>
            <a:r>
              <a:rPr lang="en-GB" sz="1100" dirty="0"/>
              <a:t>- alongside delivery of the SMR programme, </a:t>
            </a:r>
            <a:r>
              <a:rPr lang="en-GB" sz="1100" b="1" dirty="0"/>
              <a:t>GBN will begin delivering other parts of government civil nuclear programme</a:t>
            </a:r>
            <a:r>
              <a:rPr lang="en-GB" sz="1100" dirty="0"/>
              <a:t>. GBN will also broaden out to </a:t>
            </a:r>
            <a:r>
              <a:rPr lang="en-GB" sz="1100" b="1" dirty="0"/>
              <a:t>a government advisory role</a:t>
            </a:r>
            <a:r>
              <a:rPr lang="en-GB" sz="1100" dirty="0"/>
              <a:t>, advising on new nuclear policy and strategy including programme delivery and design</a:t>
            </a:r>
          </a:p>
          <a:p>
            <a:pPr marL="171450" indent="-171450">
              <a:spcAft>
                <a:spcPts val="800"/>
              </a:spcAft>
              <a:buClr>
                <a:srgbClr val="00A1DF"/>
              </a:buClr>
              <a:buFont typeface="Arial" panose="020B0604020202020204" pitchFamily="34" charset="0"/>
              <a:buChar char="•"/>
            </a:pPr>
            <a:r>
              <a:rPr lang="en-GB" sz="1100" b="1" dirty="0">
                <a:solidFill>
                  <a:schemeClr val="accent5"/>
                </a:solidFill>
              </a:rPr>
              <a:t>Reprocessing and Pu reuse: </a:t>
            </a:r>
            <a:r>
              <a:rPr lang="en-GB" sz="1100" dirty="0"/>
              <a:t>Noting the government has no plans no plans to pursue, or provide financial support for, industrial scale reprocessing of spent nuclear fuel, and clarity that the </a:t>
            </a:r>
            <a:r>
              <a:rPr lang="en-GB" sz="1100" b="1" dirty="0"/>
              <a:t>UK will not support the use of plutonium stored at Sellafield by advanced nuclear technologies</a:t>
            </a:r>
            <a:r>
              <a:rPr lang="en-GB" sz="1100" dirty="0"/>
              <a:t>, whilst high hazard risk reduction activities are prioritised at site</a:t>
            </a:r>
          </a:p>
          <a:p>
            <a:pPr marL="171450" indent="-171450">
              <a:spcAft>
                <a:spcPts val="800"/>
              </a:spcAft>
              <a:buClr>
                <a:srgbClr val="00A1DF"/>
              </a:buClr>
              <a:buFont typeface="Arial" panose="020B0604020202020204" pitchFamily="34" charset="0"/>
              <a:buChar char="•"/>
            </a:pPr>
            <a:r>
              <a:rPr lang="en-GB" sz="1100" b="1" dirty="0">
                <a:solidFill>
                  <a:schemeClr val="accent4"/>
                </a:solidFill>
              </a:rPr>
              <a:t>UK waste policy: </a:t>
            </a:r>
            <a:r>
              <a:rPr lang="en-GB" sz="1100" dirty="0"/>
              <a:t>to publish in Spring a </a:t>
            </a:r>
            <a:r>
              <a:rPr lang="en-GB" sz="1100" b="1" dirty="0"/>
              <a:t>new UK wide policy </a:t>
            </a:r>
            <a:r>
              <a:rPr lang="en-GB" sz="1100" dirty="0"/>
              <a:t>that seeks to enable more sustainable and effective management of radioactive substances and nuclear decommissioning.</a:t>
            </a:r>
          </a:p>
          <a:p>
            <a:pPr marL="171450" indent="-171450">
              <a:spcAft>
                <a:spcPts val="800"/>
              </a:spcAft>
              <a:buClr>
                <a:srgbClr val="00A1DF"/>
              </a:buClr>
              <a:buFont typeface="Arial" panose="020B0604020202020204" pitchFamily="34" charset="0"/>
              <a:buChar char="•"/>
            </a:pPr>
            <a:endParaRPr lang="en-GB" sz="1100" dirty="0"/>
          </a:p>
          <a:p>
            <a:pPr marL="171450" indent="-171450">
              <a:spcAft>
                <a:spcPts val="800"/>
              </a:spcAft>
              <a:buClr>
                <a:srgbClr val="00A1DF"/>
              </a:buClr>
              <a:buFont typeface="Arial" panose="020B0604020202020204" pitchFamily="34" charset="0"/>
              <a:buChar char="•"/>
            </a:pPr>
            <a:endParaRPr lang="en-GB" sz="1100" dirty="0"/>
          </a:p>
        </p:txBody>
      </p:sp>
      <p:pic>
        <p:nvPicPr>
          <p:cNvPr id="6" name="Picture 5">
            <a:extLst>
              <a:ext uri="{FF2B5EF4-FFF2-40B4-BE49-F238E27FC236}">
                <a16:creationId xmlns:a16="http://schemas.microsoft.com/office/drawing/2014/main" id="{2AB14F9F-3946-14A6-A85E-0590238C51D6}"/>
              </a:ext>
            </a:extLst>
          </p:cNvPr>
          <p:cNvPicPr>
            <a:picLocks noChangeAspect="1"/>
          </p:cNvPicPr>
          <p:nvPr/>
        </p:nvPicPr>
        <p:blipFill>
          <a:blip r:embed="rId3"/>
          <a:stretch>
            <a:fillRect/>
          </a:stretch>
        </p:blipFill>
        <p:spPr>
          <a:xfrm>
            <a:off x="317501" y="2082386"/>
            <a:ext cx="2184399" cy="3097058"/>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3C60A276-FC4E-086E-D8CF-402BAD88B43A}"/>
              </a:ext>
            </a:extLst>
          </p:cNvPr>
          <p:cNvSpPr txBox="1"/>
          <p:nvPr/>
        </p:nvSpPr>
        <p:spPr>
          <a:xfrm>
            <a:off x="317501" y="5254893"/>
            <a:ext cx="2184399" cy="261610"/>
          </a:xfrm>
          <a:prstGeom prst="rect">
            <a:avLst/>
          </a:prstGeom>
          <a:noFill/>
        </p:spPr>
        <p:txBody>
          <a:bodyPr wrap="square">
            <a:spAutoFit/>
          </a:bodyPr>
          <a:lstStyle/>
          <a:p>
            <a:r>
              <a:rPr lang="en-GB" sz="1050" dirty="0">
                <a:hlinkClick r:id="rId4"/>
              </a:rPr>
              <a:t>Civil Nuclear: Roadmap to 2050</a:t>
            </a:r>
            <a:endParaRPr lang="en-GB" sz="1050" dirty="0"/>
          </a:p>
        </p:txBody>
      </p:sp>
      <p:sp>
        <p:nvSpPr>
          <p:cNvPr id="10" name="TextBox 9">
            <a:extLst>
              <a:ext uri="{FF2B5EF4-FFF2-40B4-BE49-F238E27FC236}">
                <a16:creationId xmlns:a16="http://schemas.microsoft.com/office/drawing/2014/main" id="{F00D7257-22F8-2B84-448A-B6A63ED1EB09}"/>
              </a:ext>
            </a:extLst>
          </p:cNvPr>
          <p:cNvSpPr txBox="1"/>
          <p:nvPr/>
        </p:nvSpPr>
        <p:spPr>
          <a:xfrm>
            <a:off x="266701" y="849743"/>
            <a:ext cx="11542180" cy="1079729"/>
          </a:xfrm>
          <a:prstGeom prst="rect">
            <a:avLst/>
          </a:prstGeom>
          <a:solidFill>
            <a:schemeClr val="bg1">
              <a:lumMod val="20000"/>
              <a:lumOff val="80000"/>
            </a:schemeClr>
          </a:solidFill>
        </p:spPr>
        <p:txBody>
          <a:bodyPr vert="horz" wrap="square" lIns="91440" tIns="45720" rIns="91440" bIns="45720" rtlCol="0" anchor="t">
            <a:normAutofit/>
          </a:bodyPr>
          <a:lstStyle/>
          <a:p>
            <a:pPr marL="6350" algn="l">
              <a:lnSpc>
                <a:spcPct val="110000"/>
              </a:lnSpc>
              <a:buClr>
                <a:schemeClr val="accent1"/>
              </a:buClr>
            </a:pPr>
            <a:r>
              <a:rPr lang="en-GB" sz="1100" b="1" dirty="0">
                <a:latin typeface="+mn-lt"/>
              </a:rPr>
              <a:t>Why does it matter to NNL?</a:t>
            </a:r>
          </a:p>
          <a:p>
            <a:pPr marL="177800" indent="-171450">
              <a:lnSpc>
                <a:spcPct val="110000"/>
              </a:lnSpc>
              <a:buClr>
                <a:schemeClr val="accent1"/>
              </a:buClr>
              <a:buFont typeface="Arial" panose="020B0604020202020204" pitchFamily="34" charset="0"/>
              <a:buChar char="•"/>
            </a:pPr>
            <a:r>
              <a:rPr lang="en-GB" sz="1100" dirty="0">
                <a:latin typeface="+mn-lt"/>
              </a:rPr>
              <a:t>The Roadmap is a major policy document outlining the future direction of nuclear energy in the UK, and as such will heavily influence our own strategy.</a:t>
            </a:r>
          </a:p>
          <a:p>
            <a:pPr marL="177800" indent="-171450">
              <a:lnSpc>
                <a:spcPct val="110000"/>
              </a:lnSpc>
              <a:buClr>
                <a:schemeClr val="accent1"/>
              </a:buClr>
              <a:buFont typeface="Arial" panose="020B0604020202020204" pitchFamily="34" charset="0"/>
              <a:buChar char="•"/>
            </a:pPr>
            <a:r>
              <a:rPr lang="en-GB" sz="1100" dirty="0">
                <a:latin typeface="+mn-lt"/>
              </a:rPr>
              <a:t>NNL features throughout the document, with two specific case studies related to our specialist capabilities and our work in nuclear medicine.</a:t>
            </a:r>
          </a:p>
          <a:p>
            <a:pPr marL="177800" indent="-171450">
              <a:lnSpc>
                <a:spcPct val="110000"/>
              </a:lnSpc>
              <a:buClr>
                <a:schemeClr val="accent1"/>
              </a:buClr>
              <a:buFont typeface="Arial" panose="020B0604020202020204" pitchFamily="34" charset="0"/>
              <a:buChar char="•"/>
            </a:pPr>
            <a:r>
              <a:rPr lang="en-GB" sz="1100" dirty="0">
                <a:latin typeface="+mn-lt"/>
              </a:rPr>
              <a:t>We are named as a key partner organisation for delivering policies and have been awarded over £9m of new investment for research into HALEU fuel.</a:t>
            </a:r>
          </a:p>
          <a:p>
            <a:pPr marL="177800" indent="-171450">
              <a:lnSpc>
                <a:spcPct val="110000"/>
              </a:lnSpc>
              <a:buClr>
                <a:schemeClr val="accent1"/>
              </a:buClr>
              <a:buFont typeface="Arial" panose="020B0604020202020204" pitchFamily="34" charset="0"/>
              <a:buChar char="•"/>
            </a:pPr>
            <a:r>
              <a:rPr lang="en-GB" sz="1100" dirty="0">
                <a:latin typeface="+mn-lt"/>
              </a:rPr>
              <a:t>The Energy Secretary, Claire Coutinho, launched the Roadmap whilst at NNL’s Preston Laboratory</a:t>
            </a:r>
          </a:p>
        </p:txBody>
      </p:sp>
    </p:spTree>
    <p:extLst>
      <p:ext uri="{BB962C8B-B14F-4D97-AF65-F5344CB8AC3E}">
        <p14:creationId xmlns:p14="http://schemas.microsoft.com/office/powerpoint/2010/main" val="1320239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C9FBE-57AA-8C45-A4AF-F7DD662812CB}"/>
              </a:ext>
            </a:extLst>
          </p:cNvPr>
          <p:cNvSpPr>
            <a:spLocks noGrp="1"/>
          </p:cNvSpPr>
          <p:nvPr>
            <p:ph type="ctrTitle"/>
          </p:nvPr>
        </p:nvSpPr>
        <p:spPr/>
        <p:txBody>
          <a:bodyPr/>
          <a:lstStyle/>
          <a:p>
            <a:r>
              <a:rPr lang="en-GB" sz="4800" dirty="0"/>
              <a:t>Detailed assessment and what it means for NNL</a:t>
            </a:r>
          </a:p>
        </p:txBody>
      </p:sp>
      <p:sp>
        <p:nvSpPr>
          <p:cNvPr id="5" name="Text Placeholder 4">
            <a:extLst>
              <a:ext uri="{FF2B5EF4-FFF2-40B4-BE49-F238E27FC236}">
                <a16:creationId xmlns:a16="http://schemas.microsoft.com/office/drawing/2014/main" id="{092AB436-9B15-0C40-909A-CD463165BC31}"/>
              </a:ext>
            </a:extLst>
          </p:cNvPr>
          <p:cNvSpPr>
            <a:spLocks noGrp="1"/>
          </p:cNvSpPr>
          <p:nvPr>
            <p:ph type="body" sz="quarter" idx="12"/>
          </p:nvPr>
        </p:nvSpPr>
        <p:spPr/>
        <p:txBody>
          <a:bodyPr vert="horz" lIns="91440" tIns="45720" rIns="91440" bIns="45720" rtlCol="0" anchor="t">
            <a:normAutofit/>
          </a:bodyPr>
          <a:lstStyle/>
          <a:p>
            <a:pPr marL="122555"/>
            <a:r>
              <a:rPr lang="en-US" dirty="0">
                <a:latin typeface="Open Sans"/>
                <a:ea typeface="Open Sans"/>
                <a:cs typeface="Open Sans"/>
              </a:rPr>
              <a:t>Official - Commercial</a:t>
            </a:r>
            <a:endParaRPr lang="en-US" dirty="0"/>
          </a:p>
        </p:txBody>
      </p:sp>
      <p:sp>
        <p:nvSpPr>
          <p:cNvPr id="4" name="Picture Placeholder 3">
            <a:extLst>
              <a:ext uri="{FF2B5EF4-FFF2-40B4-BE49-F238E27FC236}">
                <a16:creationId xmlns:a16="http://schemas.microsoft.com/office/drawing/2014/main" id="{3E9DD783-D508-5EFE-E05E-522AE1D225B5}"/>
              </a:ext>
            </a:extLst>
          </p:cNvPr>
          <p:cNvSpPr>
            <a:spLocks noGrp="1"/>
          </p:cNvSpPr>
          <p:nvPr>
            <p:ph type="pic" sz="quarter" idx="10"/>
          </p:nvPr>
        </p:nvSpPr>
        <p:spPr/>
        <p:txBody>
          <a:bodyPr>
            <a:normAutofit fontScale="25000" lnSpcReduction="20000"/>
          </a:bodyPr>
          <a:lstStyle/>
          <a:p>
            <a:endParaRPr lang="en-GB"/>
          </a:p>
        </p:txBody>
      </p:sp>
    </p:spTree>
    <p:extLst>
      <p:ext uri="{BB962C8B-B14F-4D97-AF65-F5344CB8AC3E}">
        <p14:creationId xmlns:p14="http://schemas.microsoft.com/office/powerpoint/2010/main" val="3774867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BFDDB-4AAF-6840-87F2-C05F86A5DD1D}"/>
              </a:ext>
            </a:extLst>
          </p:cNvPr>
          <p:cNvSpPr>
            <a:spLocks noGrp="1"/>
          </p:cNvSpPr>
          <p:nvPr>
            <p:ph type="title"/>
          </p:nvPr>
        </p:nvSpPr>
        <p:spPr>
          <a:xfrm>
            <a:off x="266701" y="384613"/>
            <a:ext cx="11425765" cy="1140864"/>
          </a:xfrm>
        </p:spPr>
        <p:txBody>
          <a:bodyPr/>
          <a:lstStyle/>
          <a:p>
            <a:r>
              <a:rPr lang="en-GB" dirty="0">
                <a:solidFill>
                  <a:srgbClr val="00203D"/>
                </a:solidFill>
              </a:rPr>
              <a:t>Civil Nuclear: Roadmap to 2050 – Context</a:t>
            </a:r>
            <a:endParaRPr lang="en-US" dirty="0"/>
          </a:p>
          <a:p>
            <a:endParaRPr lang="en-GB" dirty="0">
              <a:solidFill>
                <a:srgbClr val="00203D"/>
              </a:solidFill>
            </a:endParaRPr>
          </a:p>
        </p:txBody>
      </p:sp>
      <p:sp>
        <p:nvSpPr>
          <p:cNvPr id="3" name="Text Placeholder 2">
            <a:extLst>
              <a:ext uri="{FF2B5EF4-FFF2-40B4-BE49-F238E27FC236}">
                <a16:creationId xmlns:a16="http://schemas.microsoft.com/office/drawing/2014/main" id="{648228D4-56E2-D64A-89E7-1375E7D4EA25}"/>
              </a:ext>
            </a:extLst>
          </p:cNvPr>
          <p:cNvSpPr>
            <a:spLocks noGrp="1"/>
          </p:cNvSpPr>
          <p:nvPr>
            <p:ph type="body" sz="quarter" idx="12"/>
          </p:nvPr>
        </p:nvSpPr>
        <p:spPr>
          <a:xfrm>
            <a:off x="293968" y="6413991"/>
            <a:ext cx="9173135" cy="383116"/>
          </a:xfrm>
        </p:spPr>
        <p:txBody>
          <a:bodyPr vert="horz" lIns="91440" tIns="45720" rIns="91440" bIns="45720" rtlCol="0" anchor="t">
            <a:normAutofit/>
          </a:bodyPr>
          <a:lstStyle/>
          <a:p>
            <a:pPr marL="122555"/>
            <a:r>
              <a:rPr lang="en-US" dirty="0">
                <a:latin typeface="Open Sans"/>
                <a:ea typeface="Open Sans"/>
                <a:cs typeface="Open Sans"/>
              </a:rPr>
              <a:t>Official - Commercial</a:t>
            </a:r>
            <a:endParaRPr lang="en-US" dirty="0"/>
          </a:p>
        </p:txBody>
      </p:sp>
      <p:sp>
        <p:nvSpPr>
          <p:cNvPr id="15" name="TextBox 14">
            <a:extLst>
              <a:ext uri="{FF2B5EF4-FFF2-40B4-BE49-F238E27FC236}">
                <a16:creationId xmlns:a16="http://schemas.microsoft.com/office/drawing/2014/main" id="{42634A6D-D00C-40F9-A0BF-3DBE71711EFB}"/>
              </a:ext>
            </a:extLst>
          </p:cNvPr>
          <p:cNvSpPr txBox="1"/>
          <p:nvPr/>
        </p:nvSpPr>
        <p:spPr>
          <a:xfrm>
            <a:off x="2732811" y="1946346"/>
            <a:ext cx="9076070" cy="1600438"/>
          </a:xfrm>
          <a:prstGeom prst="rect">
            <a:avLst/>
          </a:prstGeom>
          <a:noFill/>
        </p:spPr>
        <p:txBody>
          <a:bodyPr wrap="square" lIns="91440" tIns="45720" rIns="91440" bIns="45720" anchor="t">
            <a:spAutoFit/>
          </a:bodyPr>
          <a:lstStyle/>
          <a:p>
            <a:pPr>
              <a:spcAft>
                <a:spcPts val="800"/>
              </a:spcAft>
            </a:pPr>
            <a:r>
              <a:rPr lang="en-GB" sz="1200" b="1" dirty="0">
                <a:solidFill>
                  <a:srgbClr val="212529"/>
                </a:solidFill>
              </a:rPr>
              <a:t>Context – why HMG has published a roadmap</a:t>
            </a:r>
          </a:p>
          <a:p>
            <a:pPr marL="171450" indent="-171450">
              <a:spcAft>
                <a:spcPts val="800"/>
              </a:spcAft>
              <a:buClr>
                <a:srgbClr val="00A1DF"/>
              </a:buClr>
              <a:buFont typeface="Arial" panose="020B0604020202020204" pitchFamily="34" charset="0"/>
              <a:buChar char="•"/>
            </a:pPr>
            <a:r>
              <a:rPr lang="en-GB" sz="1100" dirty="0"/>
              <a:t>The Roadmap sets out the pathway to a UK resurgence in civil nuclear, covering both the long-term strategy and the near-term enabling policies HMG is pursuing. </a:t>
            </a:r>
          </a:p>
          <a:p>
            <a:pPr marL="171450" indent="-171450">
              <a:spcAft>
                <a:spcPts val="800"/>
              </a:spcAft>
              <a:buClr>
                <a:srgbClr val="00A1DF"/>
              </a:buClr>
              <a:buFont typeface="Arial" panose="020B0604020202020204" pitchFamily="34" charset="0"/>
              <a:buChar char="•"/>
            </a:pPr>
            <a:r>
              <a:rPr lang="en-GB" sz="1100" dirty="0"/>
              <a:t>“</a:t>
            </a:r>
            <a:r>
              <a:rPr lang="en-GB" sz="1100" i="1" dirty="0"/>
              <a:t>The purpose of this Roadmap is to send an unambiguous signal to the nuclear sector and investors, setting out how we expect UK nuclear deployment to happen, a timeline for the key decisions and actions, and clarity over the role government and industry should play in supporting and enabling this delivery</a:t>
            </a:r>
            <a:r>
              <a:rPr lang="en-GB" sz="1100" dirty="0"/>
              <a:t>”</a:t>
            </a:r>
          </a:p>
          <a:p>
            <a:pPr>
              <a:spcAft>
                <a:spcPts val="800"/>
              </a:spcAft>
              <a:buClr>
                <a:srgbClr val="00A1DF"/>
              </a:buClr>
            </a:pPr>
            <a:r>
              <a:rPr lang="en-GB" sz="1100" dirty="0"/>
              <a:t>In addition to summarising the government and industry’s progress to date, it also sets out a series of new policies and commitments</a:t>
            </a:r>
          </a:p>
        </p:txBody>
      </p:sp>
      <p:pic>
        <p:nvPicPr>
          <p:cNvPr id="5" name="Picture 4">
            <a:extLst>
              <a:ext uri="{FF2B5EF4-FFF2-40B4-BE49-F238E27FC236}">
                <a16:creationId xmlns:a16="http://schemas.microsoft.com/office/drawing/2014/main" id="{3E7AAD05-775E-155E-1749-29DA9662F156}"/>
              </a:ext>
            </a:extLst>
          </p:cNvPr>
          <p:cNvPicPr>
            <a:picLocks noChangeAspect="1"/>
          </p:cNvPicPr>
          <p:nvPr/>
        </p:nvPicPr>
        <p:blipFill>
          <a:blip r:embed="rId3"/>
          <a:stretch>
            <a:fillRect/>
          </a:stretch>
        </p:blipFill>
        <p:spPr>
          <a:xfrm>
            <a:off x="266702" y="2087418"/>
            <a:ext cx="2129852" cy="3019722"/>
          </a:xfrm>
          <a:prstGeom prst="rect">
            <a:avLst/>
          </a:prstGeom>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0597BCC7-E6D7-E222-51EF-EF9A33135B86}"/>
              </a:ext>
            </a:extLst>
          </p:cNvPr>
          <p:cNvSpPr txBox="1"/>
          <p:nvPr/>
        </p:nvSpPr>
        <p:spPr>
          <a:xfrm>
            <a:off x="266701" y="849743"/>
            <a:ext cx="11542180" cy="1079729"/>
          </a:xfrm>
          <a:prstGeom prst="rect">
            <a:avLst/>
          </a:prstGeom>
          <a:solidFill>
            <a:schemeClr val="bg1">
              <a:lumMod val="20000"/>
              <a:lumOff val="80000"/>
            </a:schemeClr>
          </a:solidFill>
        </p:spPr>
        <p:txBody>
          <a:bodyPr vert="horz" wrap="square" lIns="91440" tIns="45720" rIns="91440" bIns="45720" rtlCol="0" anchor="t">
            <a:normAutofit/>
          </a:bodyPr>
          <a:lstStyle/>
          <a:p>
            <a:pPr marL="6350" algn="l">
              <a:lnSpc>
                <a:spcPct val="110000"/>
              </a:lnSpc>
              <a:buClr>
                <a:schemeClr val="accent1"/>
              </a:buClr>
            </a:pPr>
            <a:r>
              <a:rPr lang="en-GB" sz="1100" b="1" dirty="0">
                <a:latin typeface="+mn-lt"/>
              </a:rPr>
              <a:t>Why does it matter to NNL?</a:t>
            </a:r>
          </a:p>
          <a:p>
            <a:pPr marL="177800" indent="-171450">
              <a:lnSpc>
                <a:spcPct val="110000"/>
              </a:lnSpc>
              <a:buClr>
                <a:schemeClr val="accent1"/>
              </a:buClr>
              <a:buFont typeface="Arial" panose="020B0604020202020204" pitchFamily="34" charset="0"/>
              <a:buChar char="•"/>
            </a:pPr>
            <a:r>
              <a:rPr lang="en-GB" sz="1100" dirty="0">
                <a:latin typeface="+mn-lt"/>
              </a:rPr>
              <a:t>The Roadmap is a major policy document outlining the future direction of nuclear energy in the UK, and as such will heavily influence our own strategy.</a:t>
            </a:r>
          </a:p>
          <a:p>
            <a:pPr marL="177800" indent="-171450">
              <a:lnSpc>
                <a:spcPct val="110000"/>
              </a:lnSpc>
              <a:buClr>
                <a:schemeClr val="accent1"/>
              </a:buClr>
              <a:buFont typeface="Arial" panose="020B0604020202020204" pitchFamily="34" charset="0"/>
              <a:buChar char="•"/>
            </a:pPr>
            <a:r>
              <a:rPr lang="en-GB" sz="1100" dirty="0">
                <a:latin typeface="+mn-lt"/>
              </a:rPr>
              <a:t>NNL features throughout the document, with two specific case studies related to our specialist capabilities and our work in nuclear medicine.</a:t>
            </a:r>
          </a:p>
          <a:p>
            <a:pPr marL="177800" indent="-171450">
              <a:lnSpc>
                <a:spcPct val="110000"/>
              </a:lnSpc>
              <a:buClr>
                <a:schemeClr val="accent1"/>
              </a:buClr>
              <a:buFont typeface="Arial" panose="020B0604020202020204" pitchFamily="34" charset="0"/>
              <a:buChar char="•"/>
            </a:pPr>
            <a:r>
              <a:rPr lang="en-GB" sz="1100" dirty="0">
                <a:latin typeface="+mn-lt"/>
              </a:rPr>
              <a:t>We are named as a key partner organisation for delivering policies and have been awarded over £9m of new investment for research into HALEU fuel.</a:t>
            </a:r>
          </a:p>
          <a:p>
            <a:pPr marL="177800" indent="-171450">
              <a:lnSpc>
                <a:spcPct val="110000"/>
              </a:lnSpc>
              <a:buClr>
                <a:schemeClr val="accent1"/>
              </a:buClr>
              <a:buFont typeface="Arial" panose="020B0604020202020204" pitchFamily="34" charset="0"/>
              <a:buChar char="•"/>
            </a:pPr>
            <a:r>
              <a:rPr lang="en-GB" sz="1100" dirty="0">
                <a:latin typeface="+mn-lt"/>
              </a:rPr>
              <a:t>The Energy Secretary, Claire Coutinho, launched the Roadmap whilst at NNL’s Preston Laboratory</a:t>
            </a:r>
          </a:p>
        </p:txBody>
      </p:sp>
      <p:sp>
        <p:nvSpPr>
          <p:cNvPr id="9" name="TextBox 8">
            <a:extLst>
              <a:ext uri="{FF2B5EF4-FFF2-40B4-BE49-F238E27FC236}">
                <a16:creationId xmlns:a16="http://schemas.microsoft.com/office/drawing/2014/main" id="{D4D5C4B8-FFFC-4AF5-9991-08FA2789CAEB}"/>
              </a:ext>
            </a:extLst>
          </p:cNvPr>
          <p:cNvSpPr txBox="1"/>
          <p:nvPr/>
        </p:nvSpPr>
        <p:spPr>
          <a:xfrm>
            <a:off x="2791018" y="3709106"/>
            <a:ext cx="8959655" cy="1651865"/>
          </a:xfrm>
          <a:prstGeom prst="rect">
            <a:avLst/>
          </a:prstGeom>
          <a:solidFill>
            <a:schemeClr val="bg1">
              <a:lumMod val="20000"/>
              <a:lumOff val="80000"/>
            </a:schemeClr>
          </a:solidFill>
        </p:spPr>
        <p:txBody>
          <a:bodyPr wrap="square" numCol="2">
            <a:noAutofit/>
          </a:bodyPr>
          <a:lstStyle/>
          <a:p>
            <a:pPr marL="0" marR="0" lvl="0" indent="0" algn="l" defTabSz="914400" rtl="0" eaLnBrk="1" fontAlgn="auto" latinLnBrk="0" hangingPunct="1">
              <a:lnSpc>
                <a:spcPct val="100000"/>
              </a:lnSpc>
              <a:spcBef>
                <a:spcPts val="0"/>
              </a:spcBef>
              <a:spcAft>
                <a:spcPts val="800"/>
              </a:spcAft>
              <a:buClr>
                <a:srgbClr val="00A1DF"/>
              </a:buClr>
              <a:buSzTx/>
              <a:buFont typeface="Open Sans"/>
              <a:buNone/>
              <a:tabLst/>
              <a:defRPr/>
            </a:pPr>
            <a:r>
              <a:rPr kumimoji="0" lang="en-GB" sz="1100" b="1" i="0" u="none" strike="noStrike" kern="0" cap="none" spc="0" normalizeH="0" baseline="0" noProof="0" dirty="0">
                <a:ln>
                  <a:noFill/>
                </a:ln>
                <a:solidFill>
                  <a:srgbClr val="000000"/>
                </a:solidFill>
                <a:effectLst/>
                <a:uLnTx/>
                <a:uFillTx/>
                <a:latin typeface="Open Sans"/>
                <a:ea typeface="Open Sans"/>
                <a:cs typeface="Open Sans"/>
                <a:sym typeface="Open Sans"/>
              </a:rPr>
              <a:t>What the Roadmap covers:</a:t>
            </a:r>
          </a:p>
          <a:p>
            <a:pPr marL="171450" marR="0" lvl="0" indent="-171450" algn="l" defTabSz="914400" rtl="0" eaLnBrk="1" fontAlgn="auto" latinLnBrk="0" hangingPunct="1">
              <a:lnSpc>
                <a:spcPct val="100000"/>
              </a:lnSpc>
              <a:spcBef>
                <a:spcPts val="0"/>
              </a:spcBef>
              <a:spcAft>
                <a:spcPts val="800"/>
              </a:spcAft>
              <a:buClr>
                <a:srgbClr val="00A1DF"/>
              </a:buClr>
              <a:buSzTx/>
              <a:buFont typeface="Arial" panose="020B0604020202020204" pitchFamily="34" charset="0"/>
              <a:buChar char="•"/>
              <a:tabLst/>
              <a:defRPr/>
            </a:pPr>
            <a:r>
              <a:rPr kumimoji="0" lang="en-GB" sz="1100" b="0" i="0" u="none" strike="noStrike" kern="0" cap="none" spc="0" normalizeH="0" baseline="0" noProof="0" dirty="0">
                <a:ln>
                  <a:noFill/>
                </a:ln>
                <a:solidFill>
                  <a:srgbClr val="000000"/>
                </a:solidFill>
                <a:effectLst/>
                <a:uLnTx/>
                <a:uFillTx/>
                <a:latin typeface="Open Sans"/>
                <a:ea typeface="Open Sans"/>
                <a:cs typeface="Open Sans"/>
                <a:sym typeface="Open Sans"/>
              </a:rPr>
              <a:t>The pathway to 2050</a:t>
            </a:r>
          </a:p>
          <a:p>
            <a:pPr marL="171450" marR="0" lvl="0" indent="-171450" algn="l" defTabSz="914400" rtl="0" eaLnBrk="1" fontAlgn="auto" latinLnBrk="0" hangingPunct="1">
              <a:lnSpc>
                <a:spcPct val="100000"/>
              </a:lnSpc>
              <a:spcBef>
                <a:spcPts val="0"/>
              </a:spcBef>
              <a:spcAft>
                <a:spcPts val="800"/>
              </a:spcAft>
              <a:buClr>
                <a:srgbClr val="00A1DF"/>
              </a:buClr>
              <a:buSzTx/>
              <a:buFont typeface="Arial" panose="020B0604020202020204" pitchFamily="34" charset="0"/>
              <a:buChar char="•"/>
              <a:tabLst/>
              <a:defRPr/>
            </a:pPr>
            <a:r>
              <a:rPr kumimoji="0" lang="en-GB" sz="1100" b="0" i="0" u="none" strike="noStrike" kern="0" cap="none" spc="0" normalizeH="0" baseline="0" noProof="0" dirty="0">
                <a:ln>
                  <a:noFill/>
                </a:ln>
                <a:solidFill>
                  <a:srgbClr val="000000"/>
                </a:solidFill>
                <a:effectLst/>
                <a:uLnTx/>
                <a:uFillTx/>
                <a:latin typeface="Open Sans"/>
                <a:ea typeface="Open Sans"/>
                <a:cs typeface="Open Sans"/>
                <a:sym typeface="Open Sans"/>
              </a:rPr>
              <a:t>The role of GBN</a:t>
            </a:r>
          </a:p>
          <a:p>
            <a:pPr marL="171450" marR="0" lvl="0" indent="-171450" algn="l" defTabSz="914400" rtl="0" eaLnBrk="1" fontAlgn="auto" latinLnBrk="0" hangingPunct="1">
              <a:lnSpc>
                <a:spcPct val="100000"/>
              </a:lnSpc>
              <a:spcBef>
                <a:spcPts val="0"/>
              </a:spcBef>
              <a:spcAft>
                <a:spcPts val="800"/>
              </a:spcAft>
              <a:buClr>
                <a:srgbClr val="00A1DF"/>
              </a:buClr>
              <a:buSzTx/>
              <a:buFont typeface="Arial" panose="020B0604020202020204" pitchFamily="34" charset="0"/>
              <a:buChar char="•"/>
              <a:tabLst/>
              <a:defRPr/>
            </a:pPr>
            <a:r>
              <a:rPr kumimoji="0" lang="en-GB" sz="1100" b="0" i="0" u="none" strike="noStrike" kern="0" cap="none" spc="0" normalizeH="0" baseline="0" noProof="0" dirty="0">
                <a:ln>
                  <a:noFill/>
                </a:ln>
                <a:solidFill>
                  <a:srgbClr val="000000"/>
                </a:solidFill>
                <a:effectLst/>
                <a:uLnTx/>
                <a:uFillTx/>
                <a:latin typeface="Open Sans"/>
                <a:ea typeface="Open Sans"/>
                <a:cs typeface="Open Sans"/>
                <a:sym typeface="Open Sans"/>
              </a:rPr>
              <a:t>Siting and land usage </a:t>
            </a:r>
          </a:p>
          <a:p>
            <a:pPr marL="171450" marR="0" lvl="0" indent="-171450" algn="l" defTabSz="914400" rtl="0" eaLnBrk="1" fontAlgn="auto" latinLnBrk="0" hangingPunct="1">
              <a:lnSpc>
                <a:spcPct val="100000"/>
              </a:lnSpc>
              <a:spcBef>
                <a:spcPts val="0"/>
              </a:spcBef>
              <a:spcAft>
                <a:spcPts val="800"/>
              </a:spcAft>
              <a:buClr>
                <a:srgbClr val="00A1DF"/>
              </a:buClr>
              <a:buSzTx/>
              <a:buFont typeface="Arial" panose="020B0604020202020204" pitchFamily="34" charset="0"/>
              <a:buChar char="•"/>
              <a:tabLst/>
              <a:defRPr/>
            </a:pPr>
            <a:r>
              <a:rPr kumimoji="0" lang="en-GB" sz="1100" b="0" i="0" u="none" strike="noStrike" kern="0" cap="none" spc="0" normalizeH="0" baseline="0" noProof="0" dirty="0">
                <a:ln>
                  <a:noFill/>
                </a:ln>
                <a:solidFill>
                  <a:srgbClr val="000000"/>
                </a:solidFill>
                <a:effectLst/>
                <a:uLnTx/>
                <a:uFillTx/>
                <a:latin typeface="Open Sans"/>
                <a:ea typeface="Open Sans"/>
                <a:cs typeface="Open Sans"/>
                <a:sym typeface="Open Sans"/>
              </a:rPr>
              <a:t>Regulating and streamlining the future of nuclear development</a:t>
            </a:r>
          </a:p>
          <a:p>
            <a:pPr marL="171450" marR="0" lvl="0" indent="-171450" algn="l" defTabSz="914400" rtl="0" eaLnBrk="1" fontAlgn="auto" latinLnBrk="0" hangingPunct="1">
              <a:lnSpc>
                <a:spcPct val="100000"/>
              </a:lnSpc>
              <a:spcBef>
                <a:spcPts val="0"/>
              </a:spcBef>
              <a:spcAft>
                <a:spcPts val="800"/>
              </a:spcAft>
              <a:buClr>
                <a:srgbClr val="00A1DF"/>
              </a:buClr>
              <a:buSzTx/>
              <a:buFont typeface="Arial" panose="020B0604020202020204" pitchFamily="34" charset="0"/>
              <a:buChar char="•"/>
              <a:tabLst/>
              <a:defRPr/>
            </a:pPr>
            <a:r>
              <a:rPr kumimoji="0" lang="en-GB" sz="1100" b="0" i="0" u="none" strike="noStrike" kern="0" cap="none" spc="0" normalizeH="0" baseline="0" noProof="0" dirty="0">
                <a:ln>
                  <a:noFill/>
                </a:ln>
                <a:solidFill>
                  <a:srgbClr val="000000"/>
                </a:solidFill>
                <a:effectLst/>
                <a:uLnTx/>
                <a:uFillTx/>
                <a:latin typeface="Open Sans"/>
                <a:ea typeface="Open Sans"/>
                <a:cs typeface="Open Sans"/>
                <a:sym typeface="Open Sans"/>
              </a:rPr>
              <a:t>Financing and funding models</a:t>
            </a:r>
          </a:p>
          <a:p>
            <a:pPr marL="171450" marR="0" lvl="0" indent="-171450" algn="l" defTabSz="914400" rtl="0" eaLnBrk="1" fontAlgn="auto" latinLnBrk="0" hangingPunct="1">
              <a:lnSpc>
                <a:spcPct val="100000"/>
              </a:lnSpc>
              <a:spcBef>
                <a:spcPts val="0"/>
              </a:spcBef>
              <a:spcAft>
                <a:spcPts val="800"/>
              </a:spcAft>
              <a:buClr>
                <a:srgbClr val="00A1DF"/>
              </a:buClr>
              <a:buSzTx/>
              <a:buFont typeface="Arial" panose="020B0604020202020204" pitchFamily="34" charset="0"/>
              <a:buChar char="•"/>
              <a:tabLst/>
              <a:defRPr/>
            </a:pPr>
            <a:r>
              <a:rPr kumimoji="0" lang="en-GB" sz="1100" b="0" i="0" u="none" strike="noStrike" kern="0" cap="none" spc="0" normalizeH="0" baseline="0" noProof="0" dirty="0">
                <a:ln>
                  <a:noFill/>
                </a:ln>
                <a:solidFill>
                  <a:srgbClr val="000000"/>
                </a:solidFill>
                <a:effectLst/>
                <a:uLnTx/>
                <a:uFillTx/>
                <a:latin typeface="Open Sans"/>
                <a:ea typeface="Open Sans"/>
                <a:cs typeface="Open Sans"/>
                <a:sym typeface="Open Sans"/>
              </a:rPr>
              <a:t>UK nuclear fuel cycle</a:t>
            </a:r>
          </a:p>
          <a:p>
            <a:pPr marL="171450" marR="0" lvl="0" indent="-171450" algn="l" defTabSz="914400" rtl="0" eaLnBrk="1" fontAlgn="auto" latinLnBrk="0" hangingPunct="1">
              <a:lnSpc>
                <a:spcPct val="100000"/>
              </a:lnSpc>
              <a:spcBef>
                <a:spcPts val="0"/>
              </a:spcBef>
              <a:spcAft>
                <a:spcPts val="800"/>
              </a:spcAft>
              <a:buClr>
                <a:srgbClr val="00A1DF"/>
              </a:buClr>
              <a:buSzTx/>
              <a:buFont typeface="Arial" panose="020B0604020202020204" pitchFamily="34" charset="0"/>
              <a:buChar char="•"/>
              <a:tabLst/>
              <a:defRPr/>
            </a:pPr>
            <a:r>
              <a:rPr kumimoji="0" lang="en-GB" sz="1100" b="0" i="0" u="none" strike="noStrike" kern="0" cap="none" spc="0" normalizeH="0" baseline="0" noProof="0" dirty="0">
                <a:ln>
                  <a:noFill/>
                </a:ln>
                <a:solidFill>
                  <a:srgbClr val="000000"/>
                </a:solidFill>
                <a:effectLst/>
                <a:uLnTx/>
                <a:uFillTx/>
                <a:latin typeface="Open Sans"/>
                <a:ea typeface="Open Sans"/>
                <a:cs typeface="Open Sans"/>
                <a:sym typeface="Open Sans"/>
              </a:rPr>
              <a:t>Nuclear innovation and R&amp;D</a:t>
            </a:r>
          </a:p>
          <a:p>
            <a:pPr marL="171450" marR="0" lvl="0" indent="-171450" algn="l" defTabSz="914400" rtl="0" eaLnBrk="1" fontAlgn="auto" latinLnBrk="0" hangingPunct="1">
              <a:lnSpc>
                <a:spcPct val="100000"/>
              </a:lnSpc>
              <a:spcBef>
                <a:spcPts val="0"/>
              </a:spcBef>
              <a:spcAft>
                <a:spcPts val="800"/>
              </a:spcAft>
              <a:buClr>
                <a:srgbClr val="00A1DF"/>
              </a:buClr>
              <a:buSzTx/>
              <a:buFont typeface="Arial" panose="020B0604020202020204" pitchFamily="34" charset="0"/>
              <a:buChar char="•"/>
              <a:tabLst/>
              <a:defRPr/>
            </a:pPr>
            <a:r>
              <a:rPr kumimoji="0" lang="en-GB" sz="1100" b="0" i="0" u="none" strike="noStrike" kern="0" cap="none" spc="0" normalizeH="0" baseline="0" noProof="0" dirty="0">
                <a:ln>
                  <a:noFill/>
                </a:ln>
                <a:solidFill>
                  <a:srgbClr val="000000"/>
                </a:solidFill>
                <a:effectLst/>
                <a:uLnTx/>
                <a:uFillTx/>
                <a:latin typeface="Open Sans"/>
                <a:ea typeface="Open Sans"/>
                <a:cs typeface="Open Sans"/>
                <a:sym typeface="Open Sans"/>
              </a:rPr>
              <a:t>Decommissioning and taking care of our nuclear legacy – gearing up to dispose of waste from up to 24GW </a:t>
            </a:r>
          </a:p>
          <a:p>
            <a:pPr marL="171450" marR="0" lvl="0" indent="-171450" algn="l" defTabSz="914400" rtl="0" eaLnBrk="1" fontAlgn="auto" latinLnBrk="0" hangingPunct="1">
              <a:lnSpc>
                <a:spcPct val="100000"/>
              </a:lnSpc>
              <a:spcBef>
                <a:spcPts val="0"/>
              </a:spcBef>
              <a:spcAft>
                <a:spcPts val="800"/>
              </a:spcAft>
              <a:buClr>
                <a:srgbClr val="00A1DF"/>
              </a:buClr>
              <a:buSzTx/>
              <a:buFont typeface="Arial" panose="020B0604020202020204" pitchFamily="34" charset="0"/>
              <a:buChar char="•"/>
              <a:tabLst/>
              <a:defRPr/>
            </a:pPr>
            <a:r>
              <a:rPr kumimoji="0" lang="en-GB" sz="1100" b="0" i="0" u="none" strike="noStrike" kern="0" cap="none" spc="0" normalizeH="0" baseline="0" noProof="0" dirty="0">
                <a:ln>
                  <a:noFill/>
                </a:ln>
                <a:solidFill>
                  <a:srgbClr val="000000"/>
                </a:solidFill>
                <a:effectLst/>
                <a:uLnTx/>
                <a:uFillTx/>
                <a:latin typeface="Open Sans"/>
                <a:ea typeface="Open Sans"/>
                <a:cs typeface="Open Sans"/>
                <a:sym typeface="Open Sans"/>
              </a:rPr>
              <a:t>The nuclear workforce of tomorrow</a:t>
            </a:r>
          </a:p>
          <a:p>
            <a:pPr marL="171450" marR="0" lvl="0" indent="-171450" algn="l" defTabSz="914400" rtl="0" eaLnBrk="1" fontAlgn="auto" latinLnBrk="0" hangingPunct="1">
              <a:lnSpc>
                <a:spcPct val="100000"/>
              </a:lnSpc>
              <a:spcBef>
                <a:spcPts val="0"/>
              </a:spcBef>
              <a:spcAft>
                <a:spcPts val="800"/>
              </a:spcAft>
              <a:buClr>
                <a:srgbClr val="00A1DF"/>
              </a:buClr>
              <a:buSzTx/>
              <a:buFont typeface="Arial" panose="020B0604020202020204" pitchFamily="34" charset="0"/>
              <a:buChar char="•"/>
              <a:tabLst/>
              <a:defRPr/>
            </a:pPr>
            <a:r>
              <a:rPr kumimoji="0" lang="en-GB" sz="1100" b="0" i="0" u="none" strike="noStrike" kern="0" cap="none" spc="0" normalizeH="0" baseline="0" noProof="0" dirty="0">
                <a:ln>
                  <a:noFill/>
                </a:ln>
                <a:solidFill>
                  <a:srgbClr val="000000"/>
                </a:solidFill>
                <a:effectLst/>
                <a:uLnTx/>
                <a:uFillTx/>
                <a:latin typeface="Open Sans"/>
                <a:ea typeface="Open Sans"/>
                <a:cs typeface="Open Sans"/>
                <a:sym typeface="Open Sans"/>
              </a:rPr>
              <a:t>Developing the nuclear supply chain</a:t>
            </a:r>
            <a:endParaRPr kumimoji="0" lang="en-GB" sz="1200" b="0" i="0" u="none" strike="noStrike" kern="0" cap="none" spc="0" normalizeH="0" baseline="0" noProof="0" dirty="0">
              <a:ln>
                <a:noFill/>
              </a:ln>
              <a:solidFill>
                <a:srgbClr val="000000"/>
              </a:solidFill>
              <a:effectLst/>
              <a:uLnTx/>
              <a:uFillTx/>
              <a:latin typeface="Open Sans"/>
              <a:ea typeface="Open Sans"/>
              <a:cs typeface="Open Sans"/>
              <a:sym typeface="Open Sans"/>
            </a:endParaRPr>
          </a:p>
        </p:txBody>
      </p:sp>
      <p:sp>
        <p:nvSpPr>
          <p:cNvPr id="10" name="TextBox 9">
            <a:extLst>
              <a:ext uri="{FF2B5EF4-FFF2-40B4-BE49-F238E27FC236}">
                <a16:creationId xmlns:a16="http://schemas.microsoft.com/office/drawing/2014/main" id="{4D3845A3-A273-1FCA-DFAC-61AB134A9DE9}"/>
              </a:ext>
            </a:extLst>
          </p:cNvPr>
          <p:cNvSpPr txBox="1"/>
          <p:nvPr/>
        </p:nvSpPr>
        <p:spPr>
          <a:xfrm>
            <a:off x="2791018" y="5622066"/>
            <a:ext cx="9076070" cy="276999"/>
          </a:xfrm>
          <a:prstGeom prst="rect">
            <a:avLst/>
          </a:prstGeom>
          <a:noFill/>
        </p:spPr>
        <p:txBody>
          <a:bodyPr wrap="square" lIns="91440" tIns="45720" rIns="91440" bIns="45720" anchor="t">
            <a:spAutoFit/>
          </a:bodyPr>
          <a:lstStyle/>
          <a:p>
            <a:pPr>
              <a:spcAft>
                <a:spcPts val="800"/>
              </a:spcAft>
            </a:pPr>
            <a:r>
              <a:rPr lang="en-GB" sz="1200" b="1" dirty="0">
                <a:solidFill>
                  <a:srgbClr val="212529"/>
                </a:solidFill>
              </a:rPr>
              <a:t>In the following slides we summarise each of these areas and draw out any potential implications for NNL</a:t>
            </a:r>
            <a:endParaRPr lang="en-GB" sz="1100" dirty="0"/>
          </a:p>
        </p:txBody>
      </p:sp>
    </p:spTree>
    <p:extLst>
      <p:ext uri="{BB962C8B-B14F-4D97-AF65-F5344CB8AC3E}">
        <p14:creationId xmlns:p14="http://schemas.microsoft.com/office/powerpoint/2010/main" val="2577675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BFDDB-4AAF-6840-87F2-C05F86A5DD1D}"/>
              </a:ext>
            </a:extLst>
          </p:cNvPr>
          <p:cNvSpPr>
            <a:spLocks noGrp="1"/>
          </p:cNvSpPr>
          <p:nvPr>
            <p:ph type="title"/>
          </p:nvPr>
        </p:nvSpPr>
        <p:spPr>
          <a:xfrm>
            <a:off x="266701" y="384613"/>
            <a:ext cx="11425765" cy="1140864"/>
          </a:xfrm>
        </p:spPr>
        <p:txBody>
          <a:bodyPr/>
          <a:lstStyle/>
          <a:p>
            <a:r>
              <a:rPr lang="en-GB" dirty="0">
                <a:solidFill>
                  <a:srgbClr val="00203D"/>
                </a:solidFill>
              </a:rPr>
              <a:t>Civil Nuclear: Roadmap to 2050 – </a:t>
            </a:r>
            <a:r>
              <a:rPr lang="en-GB" sz="2400" dirty="0"/>
              <a:t>The pathway to 2050</a:t>
            </a:r>
            <a:br>
              <a:rPr lang="en-GB" sz="2400" dirty="0"/>
            </a:br>
            <a:endParaRPr lang="en-US" dirty="0"/>
          </a:p>
          <a:p>
            <a:endParaRPr lang="en-GB" dirty="0">
              <a:solidFill>
                <a:srgbClr val="00203D"/>
              </a:solidFill>
            </a:endParaRPr>
          </a:p>
        </p:txBody>
      </p:sp>
      <p:sp>
        <p:nvSpPr>
          <p:cNvPr id="3" name="Text Placeholder 2">
            <a:extLst>
              <a:ext uri="{FF2B5EF4-FFF2-40B4-BE49-F238E27FC236}">
                <a16:creationId xmlns:a16="http://schemas.microsoft.com/office/drawing/2014/main" id="{648228D4-56E2-D64A-89E7-1375E7D4EA25}"/>
              </a:ext>
            </a:extLst>
          </p:cNvPr>
          <p:cNvSpPr>
            <a:spLocks noGrp="1"/>
          </p:cNvSpPr>
          <p:nvPr>
            <p:ph type="body" sz="quarter" idx="12"/>
          </p:nvPr>
        </p:nvSpPr>
        <p:spPr>
          <a:xfrm>
            <a:off x="293968" y="6413991"/>
            <a:ext cx="9173135" cy="383116"/>
          </a:xfrm>
        </p:spPr>
        <p:txBody>
          <a:bodyPr vert="horz" lIns="91440" tIns="45720" rIns="91440" bIns="45720" rtlCol="0" anchor="t">
            <a:normAutofit/>
          </a:bodyPr>
          <a:lstStyle/>
          <a:p>
            <a:pPr marL="122555"/>
            <a:r>
              <a:rPr lang="en-US" dirty="0">
                <a:latin typeface="Open Sans"/>
                <a:ea typeface="Open Sans"/>
                <a:cs typeface="Open Sans"/>
              </a:rPr>
              <a:t>Official - Commercial</a:t>
            </a:r>
            <a:endParaRPr lang="en-US" dirty="0"/>
          </a:p>
        </p:txBody>
      </p:sp>
      <p:sp>
        <p:nvSpPr>
          <p:cNvPr id="11" name="TextBox 10">
            <a:extLst>
              <a:ext uri="{FF2B5EF4-FFF2-40B4-BE49-F238E27FC236}">
                <a16:creationId xmlns:a16="http://schemas.microsoft.com/office/drawing/2014/main" id="{B2677ADC-B956-4D1D-9004-890A2E24B4DB}"/>
              </a:ext>
            </a:extLst>
          </p:cNvPr>
          <p:cNvSpPr txBox="1"/>
          <p:nvPr/>
        </p:nvSpPr>
        <p:spPr>
          <a:xfrm>
            <a:off x="266701" y="849744"/>
            <a:ext cx="11542180" cy="831274"/>
          </a:xfrm>
          <a:prstGeom prst="rect">
            <a:avLst/>
          </a:prstGeom>
          <a:solidFill>
            <a:schemeClr val="bg1">
              <a:lumMod val="20000"/>
              <a:lumOff val="80000"/>
            </a:schemeClr>
          </a:solidFill>
        </p:spPr>
        <p:txBody>
          <a:bodyPr vert="horz" wrap="square" lIns="91440" tIns="45720" rIns="91440" bIns="45720" rtlCol="0" anchor="t">
            <a:normAutofit/>
          </a:bodyPr>
          <a:lstStyle/>
          <a:p>
            <a:pPr marL="6350" algn="l">
              <a:lnSpc>
                <a:spcPct val="110000"/>
              </a:lnSpc>
              <a:buClr>
                <a:schemeClr val="accent1"/>
              </a:buClr>
            </a:pPr>
            <a:r>
              <a:rPr lang="en-GB" sz="1100" b="1" dirty="0">
                <a:latin typeface="+mn-lt"/>
              </a:rPr>
              <a:t>Why does it matter to NNL?</a:t>
            </a:r>
          </a:p>
          <a:p>
            <a:pPr marL="177800" indent="-171450">
              <a:lnSpc>
                <a:spcPct val="110000"/>
              </a:lnSpc>
              <a:buClr>
                <a:schemeClr val="accent1"/>
              </a:buClr>
              <a:buFont typeface="Arial" panose="020B0604020202020204" pitchFamily="34" charset="0"/>
              <a:buChar char="•"/>
            </a:pPr>
            <a:r>
              <a:rPr lang="en-GB" sz="1100" dirty="0">
                <a:latin typeface="+mn-lt"/>
              </a:rPr>
              <a:t>It is valuable to have a forward look of decisions/milestones which could influence NNL’s activities.</a:t>
            </a:r>
          </a:p>
          <a:p>
            <a:pPr marL="177800" indent="-171450">
              <a:lnSpc>
                <a:spcPct val="110000"/>
              </a:lnSpc>
              <a:buClr>
                <a:schemeClr val="accent1"/>
              </a:buClr>
              <a:buFont typeface="Arial" panose="020B0604020202020204" pitchFamily="34" charset="0"/>
              <a:buChar char="•"/>
            </a:pPr>
            <a:r>
              <a:rPr lang="en-GB" sz="1100" dirty="0">
                <a:latin typeface="+mn-lt"/>
              </a:rPr>
              <a:t>For example, the forthcoming (spring) publications by the </a:t>
            </a:r>
            <a:r>
              <a:rPr lang="en-GB" sz="1100" b="1" dirty="0">
                <a:latin typeface="+mn-lt"/>
              </a:rPr>
              <a:t>Nuclear Skills Taskforce</a:t>
            </a:r>
            <a:r>
              <a:rPr lang="en-GB" sz="1100" dirty="0">
                <a:latin typeface="+mn-lt"/>
              </a:rPr>
              <a:t> and the </a:t>
            </a:r>
            <a:r>
              <a:rPr lang="en-GB" sz="1100" b="1" dirty="0">
                <a:latin typeface="+mn-lt"/>
              </a:rPr>
              <a:t>Defence </a:t>
            </a:r>
            <a:r>
              <a:rPr lang="en-GB" sz="1100" b="1" dirty="0"/>
              <a:t>Nuclear Enterprise Command Paper</a:t>
            </a:r>
            <a:r>
              <a:rPr lang="en-GB" sz="1100" b="1" dirty="0">
                <a:latin typeface="+mn-lt"/>
              </a:rPr>
              <a:t> </a:t>
            </a:r>
            <a:r>
              <a:rPr lang="en-GB" sz="1100" dirty="0">
                <a:latin typeface="+mn-lt"/>
              </a:rPr>
              <a:t>relate to NNL’s role in providing strategic capabilities to support future civil and defence programmes.</a:t>
            </a:r>
          </a:p>
          <a:p>
            <a:pPr marL="177800" indent="-171450">
              <a:lnSpc>
                <a:spcPct val="110000"/>
              </a:lnSpc>
              <a:buClr>
                <a:schemeClr val="accent1"/>
              </a:buClr>
              <a:buFont typeface="Arial" panose="020B0604020202020204" pitchFamily="34" charset="0"/>
              <a:buChar char="•"/>
            </a:pPr>
            <a:endParaRPr lang="en-GB" sz="1100" dirty="0">
              <a:latin typeface="+mn-lt"/>
            </a:endParaRPr>
          </a:p>
          <a:p>
            <a:pPr marL="177800" indent="-171450">
              <a:lnSpc>
                <a:spcPct val="110000"/>
              </a:lnSpc>
              <a:buClr>
                <a:schemeClr val="accent1"/>
              </a:buClr>
              <a:buFont typeface="Arial" panose="020B0604020202020204" pitchFamily="34" charset="0"/>
              <a:buChar char="•"/>
            </a:pPr>
            <a:endParaRPr lang="en-GB" sz="1100" dirty="0">
              <a:latin typeface="+mn-lt"/>
            </a:endParaRPr>
          </a:p>
        </p:txBody>
      </p:sp>
      <p:sp>
        <p:nvSpPr>
          <p:cNvPr id="15" name="TextBox 14">
            <a:extLst>
              <a:ext uri="{FF2B5EF4-FFF2-40B4-BE49-F238E27FC236}">
                <a16:creationId xmlns:a16="http://schemas.microsoft.com/office/drawing/2014/main" id="{42634A6D-D00C-40F9-A0BF-3DBE71711EFB}"/>
              </a:ext>
            </a:extLst>
          </p:cNvPr>
          <p:cNvSpPr txBox="1"/>
          <p:nvPr/>
        </p:nvSpPr>
        <p:spPr>
          <a:xfrm>
            <a:off x="266700" y="1759095"/>
            <a:ext cx="8572499" cy="4570482"/>
          </a:xfrm>
          <a:prstGeom prst="rect">
            <a:avLst/>
          </a:prstGeom>
          <a:noFill/>
        </p:spPr>
        <p:txBody>
          <a:bodyPr wrap="square" lIns="91440" tIns="45720" rIns="91440" bIns="45720" anchor="t">
            <a:spAutoFit/>
          </a:bodyPr>
          <a:lstStyle/>
          <a:p>
            <a:pPr>
              <a:spcAft>
                <a:spcPts val="600"/>
              </a:spcAft>
            </a:pPr>
            <a:r>
              <a:rPr lang="en-GB" sz="1050" dirty="0">
                <a:solidFill>
                  <a:srgbClr val="212529"/>
                </a:solidFill>
              </a:rPr>
              <a:t>The Roadmap reiterates that to deliver ambitions on nuclear capacity by 2050, we will need to go further across a wide spectrum of nuclear technologies – </a:t>
            </a:r>
            <a:r>
              <a:rPr lang="en-GB" sz="1050" b="1" dirty="0">
                <a:solidFill>
                  <a:srgbClr val="212529"/>
                </a:solidFill>
              </a:rPr>
              <a:t>from SMRs to large-scale nuclear power stations and emerging AMRs</a:t>
            </a:r>
            <a:r>
              <a:rPr lang="en-GB" sz="1050" dirty="0">
                <a:solidFill>
                  <a:srgbClr val="212529"/>
                </a:solidFill>
              </a:rPr>
              <a:t>.</a:t>
            </a:r>
          </a:p>
          <a:p>
            <a:pPr>
              <a:spcAft>
                <a:spcPts val="600"/>
              </a:spcAft>
            </a:pPr>
            <a:r>
              <a:rPr lang="en-GB" sz="1050" dirty="0">
                <a:solidFill>
                  <a:srgbClr val="212529"/>
                </a:solidFill>
              </a:rPr>
              <a:t>This means providing the market with the confidence to make the right technological and supply chain investments.</a:t>
            </a:r>
          </a:p>
          <a:p>
            <a:pPr>
              <a:spcAft>
                <a:spcPts val="600"/>
              </a:spcAft>
            </a:pPr>
            <a:r>
              <a:rPr lang="en-GB" sz="1050" b="1" dirty="0">
                <a:solidFill>
                  <a:srgbClr val="212529"/>
                </a:solidFill>
              </a:rPr>
              <a:t>The Roadmap sets out goals milestones for the next 12 months:</a:t>
            </a:r>
          </a:p>
          <a:p>
            <a:pPr marL="171450" indent="-171450">
              <a:spcAft>
                <a:spcPts val="600"/>
              </a:spcAft>
              <a:buClr>
                <a:srgbClr val="00A1DF"/>
              </a:buClr>
              <a:buFont typeface="Arial" panose="020B0604020202020204" pitchFamily="34" charset="0"/>
              <a:buChar char="•"/>
            </a:pPr>
            <a:r>
              <a:rPr lang="en-GB" sz="1050" dirty="0"/>
              <a:t>Launching consultations on </a:t>
            </a:r>
            <a:r>
              <a:rPr lang="en-GB" sz="1050" b="1" dirty="0"/>
              <a:t>Alternative Routes to Market for New Nuclear Projects </a:t>
            </a:r>
            <a:r>
              <a:rPr lang="en-GB" sz="1050" dirty="0"/>
              <a:t>and a new approach to siting nuclear within the </a:t>
            </a:r>
            <a:r>
              <a:rPr lang="en-GB" sz="1050" b="1" dirty="0"/>
              <a:t>National Policy Statement (NPS, EN-7</a:t>
            </a:r>
            <a:r>
              <a:rPr lang="en-GB" sz="1050" dirty="0"/>
              <a:t>) (with a consultation on the draft NPS to follow), that will further inform our civil nuclear policy (see later slides for more details)</a:t>
            </a:r>
          </a:p>
          <a:p>
            <a:pPr marL="171450" indent="-171450">
              <a:spcAft>
                <a:spcPts val="600"/>
              </a:spcAft>
              <a:buClr>
                <a:srgbClr val="00A1DF"/>
              </a:buClr>
              <a:buFont typeface="Arial" panose="020B0604020202020204" pitchFamily="34" charset="0"/>
              <a:buChar char="•"/>
            </a:pPr>
            <a:r>
              <a:rPr lang="en-GB" sz="1050" dirty="0"/>
              <a:t>Later this Spring publishing a </a:t>
            </a:r>
            <a:r>
              <a:rPr lang="en-GB" sz="1050" b="1" dirty="0"/>
              <a:t>Nuclear Skills Taskforce report </a:t>
            </a:r>
            <a:r>
              <a:rPr lang="en-GB" sz="1050" dirty="0"/>
              <a:t>alongside a </a:t>
            </a:r>
            <a:r>
              <a:rPr lang="en-GB" sz="1050" b="1" dirty="0"/>
              <a:t>Defence Nuclear Enterprise Command Paper</a:t>
            </a:r>
            <a:r>
              <a:rPr lang="en-GB" sz="1050" dirty="0"/>
              <a:t>, explaining how we will ensure our civil and military nuclear ambitions address our shared challenges and opportunities</a:t>
            </a:r>
          </a:p>
          <a:p>
            <a:pPr marL="171450" indent="-171450">
              <a:spcAft>
                <a:spcPts val="600"/>
              </a:spcAft>
              <a:buClr>
                <a:srgbClr val="00A1DF"/>
              </a:buClr>
              <a:buFont typeface="Arial" panose="020B0604020202020204" pitchFamily="34" charset="0"/>
              <a:buChar char="•"/>
            </a:pPr>
            <a:r>
              <a:rPr lang="en-GB" sz="1050" dirty="0"/>
              <a:t>Completing the GBN-led </a:t>
            </a:r>
            <a:r>
              <a:rPr lang="en-GB" sz="1050" b="1" dirty="0"/>
              <a:t>SMR technology selection process</a:t>
            </a:r>
            <a:r>
              <a:rPr lang="en-GB" sz="1050" dirty="0"/>
              <a:t>, announcing which technologies will be supported to achieve Final Investment Decision (FID) by 2029</a:t>
            </a:r>
          </a:p>
          <a:p>
            <a:pPr marL="171450" indent="-171450">
              <a:spcAft>
                <a:spcPts val="600"/>
              </a:spcAft>
              <a:buClr>
                <a:srgbClr val="00A1DF"/>
              </a:buClr>
              <a:buFont typeface="Arial" panose="020B0604020202020204" pitchFamily="34" charset="0"/>
              <a:buChar char="•"/>
            </a:pPr>
            <a:r>
              <a:rPr lang="en-GB" sz="1050" dirty="0"/>
              <a:t>Seeking to reach </a:t>
            </a:r>
            <a:r>
              <a:rPr lang="en-GB" sz="1050" b="1" dirty="0"/>
              <a:t>FID on Sizewell C (SZC)</a:t>
            </a:r>
            <a:r>
              <a:rPr lang="en-GB" sz="1050" dirty="0"/>
              <a:t> before the end of this Parliament</a:t>
            </a:r>
          </a:p>
          <a:p>
            <a:pPr marL="171450" indent="-171450">
              <a:spcAft>
                <a:spcPts val="600"/>
              </a:spcAft>
              <a:buClr>
                <a:srgbClr val="00A1DF"/>
              </a:buClr>
              <a:buFont typeface="Arial" panose="020B0604020202020204" pitchFamily="34" charset="0"/>
              <a:buChar char="•"/>
            </a:pPr>
            <a:r>
              <a:rPr lang="en-GB" sz="1050" dirty="0"/>
              <a:t>Monitoring the construction of Reactor Units 1 and 2 at Hinkley Point C (HPC) by EDF Energy so that our first new nuclear project in a generation can come online later this decade</a:t>
            </a:r>
          </a:p>
          <a:p>
            <a:pPr marL="171450" indent="-171450">
              <a:spcAft>
                <a:spcPts val="600"/>
              </a:spcAft>
              <a:buClr>
                <a:srgbClr val="00A1DF"/>
              </a:buClr>
              <a:buFont typeface="Arial" panose="020B0604020202020204" pitchFamily="34" charset="0"/>
              <a:buChar char="•"/>
            </a:pPr>
            <a:r>
              <a:rPr lang="en-GB" sz="1050" dirty="0"/>
              <a:t>Publishing a </a:t>
            </a:r>
            <a:r>
              <a:rPr lang="en-GB" sz="1050" b="1" dirty="0"/>
              <a:t>response to our consultation on nuclear decommissioning and managing radioactive substances</a:t>
            </a:r>
            <a:r>
              <a:rPr lang="en-GB" sz="1050" dirty="0"/>
              <a:t>, including radioactive waste</a:t>
            </a:r>
          </a:p>
          <a:p>
            <a:pPr>
              <a:spcAft>
                <a:spcPts val="600"/>
              </a:spcAft>
              <a:buClr>
                <a:srgbClr val="00A1DF"/>
              </a:buClr>
            </a:pPr>
            <a:r>
              <a:rPr lang="en-GB" sz="1050" dirty="0"/>
              <a:t>For </a:t>
            </a:r>
            <a:r>
              <a:rPr lang="en-GB" sz="1050" b="1" dirty="0"/>
              <a:t>longer-term clarity,</a:t>
            </a:r>
            <a:r>
              <a:rPr lang="en-GB" sz="1050" dirty="0"/>
              <a:t> the government is also now committing to:</a:t>
            </a:r>
          </a:p>
          <a:p>
            <a:pPr marL="171450" indent="-171450">
              <a:spcAft>
                <a:spcPts val="600"/>
              </a:spcAft>
              <a:buClr>
                <a:srgbClr val="00A1DF"/>
              </a:buClr>
              <a:buFont typeface="Arial" panose="020B0604020202020204" pitchFamily="34" charset="0"/>
              <a:buChar char="•"/>
            </a:pPr>
            <a:r>
              <a:rPr lang="en-GB" sz="1050" dirty="0"/>
              <a:t>Exploring a </a:t>
            </a:r>
            <a:r>
              <a:rPr lang="en-GB" sz="1050" b="1" dirty="0"/>
              <a:t>further large-scale reactor project </a:t>
            </a:r>
            <a:r>
              <a:rPr lang="en-GB" sz="1050" dirty="0"/>
              <a:t>and setting out timelines and processes this Parliament, subject to a SZC FID</a:t>
            </a:r>
          </a:p>
          <a:p>
            <a:pPr marL="171450" indent="-171450">
              <a:spcAft>
                <a:spcPts val="600"/>
              </a:spcAft>
              <a:buClr>
                <a:srgbClr val="00A1DF"/>
              </a:buClr>
              <a:buFont typeface="Arial" panose="020B0604020202020204" pitchFamily="34" charset="0"/>
              <a:buChar char="•"/>
            </a:pPr>
            <a:r>
              <a:rPr lang="en-GB" sz="1050" dirty="0"/>
              <a:t>Aiming to </a:t>
            </a:r>
            <a:r>
              <a:rPr lang="en-GB" sz="1050" b="1" dirty="0"/>
              <a:t>secure investment decisions to deliver 3-7GW every five years from 2030 to 2044</a:t>
            </a:r>
            <a:r>
              <a:rPr lang="en-GB" sz="1050" dirty="0"/>
              <a:t>, to meet our ambition to deploy up to 24GW of nuclear power by 2050.</a:t>
            </a:r>
          </a:p>
          <a:p>
            <a:pPr marL="171450" indent="-171450">
              <a:spcAft>
                <a:spcPts val="600"/>
              </a:spcAft>
              <a:buClr>
                <a:srgbClr val="00A1DF"/>
              </a:buClr>
              <a:buFont typeface="Arial" panose="020B0604020202020204" pitchFamily="34" charset="0"/>
              <a:buChar char="•"/>
            </a:pPr>
            <a:r>
              <a:rPr lang="en-GB" sz="1050" dirty="0"/>
              <a:t>Developing government policy to </a:t>
            </a:r>
            <a:r>
              <a:rPr lang="en-GB" sz="1050" b="1" dirty="0"/>
              <a:t>support investment in advanced nuclear technologies</a:t>
            </a:r>
            <a:r>
              <a:rPr lang="en-GB" sz="1050" dirty="0"/>
              <a:t>, following the Alternative Routes to Market consultation.</a:t>
            </a:r>
          </a:p>
        </p:txBody>
      </p:sp>
      <p:pic>
        <p:nvPicPr>
          <p:cNvPr id="6" name="Picture 5">
            <a:extLst>
              <a:ext uri="{FF2B5EF4-FFF2-40B4-BE49-F238E27FC236}">
                <a16:creationId xmlns:a16="http://schemas.microsoft.com/office/drawing/2014/main" id="{A3B77FF3-D03E-31CA-5842-FD29152440B4}"/>
              </a:ext>
            </a:extLst>
          </p:cNvPr>
          <p:cNvPicPr>
            <a:picLocks noChangeAspect="1"/>
          </p:cNvPicPr>
          <p:nvPr/>
        </p:nvPicPr>
        <p:blipFill>
          <a:blip r:embed="rId3"/>
          <a:stretch>
            <a:fillRect/>
          </a:stretch>
        </p:blipFill>
        <p:spPr>
          <a:xfrm>
            <a:off x="8916110" y="1701834"/>
            <a:ext cx="3114444" cy="4275339"/>
          </a:xfrm>
          <a:prstGeom prst="rect">
            <a:avLst/>
          </a:prstGeom>
        </p:spPr>
      </p:pic>
    </p:spTree>
    <p:extLst>
      <p:ext uri="{BB962C8B-B14F-4D97-AF65-F5344CB8AC3E}">
        <p14:creationId xmlns:p14="http://schemas.microsoft.com/office/powerpoint/2010/main" val="2594152716"/>
      </p:ext>
    </p:extLst>
  </p:cSld>
  <p:clrMapOvr>
    <a:masterClrMapping/>
  </p:clrMapOvr>
</p:sld>
</file>

<file path=ppt/theme/theme1.xml><?xml version="1.0" encoding="utf-8"?>
<a:theme xmlns:a="http://schemas.openxmlformats.org/drawingml/2006/main" name="Office Theme">
  <a:themeElements>
    <a:clrScheme name="NNL 1">
      <a:dk1>
        <a:srgbClr val="00203D"/>
      </a:dk1>
      <a:lt1>
        <a:srgbClr val="959699"/>
      </a:lt1>
      <a:dk2>
        <a:srgbClr val="4C839B"/>
      </a:dk2>
      <a:lt2>
        <a:srgbClr val="5A5B5D"/>
      </a:lt2>
      <a:accent1>
        <a:srgbClr val="00A1DF"/>
      </a:accent1>
      <a:accent2>
        <a:srgbClr val="004B85"/>
      </a:accent2>
      <a:accent3>
        <a:srgbClr val="69207E"/>
      </a:accent3>
      <a:accent4>
        <a:srgbClr val="DF0270"/>
      </a:accent4>
      <a:accent5>
        <a:srgbClr val="3A8237"/>
      </a:accent5>
      <a:accent6>
        <a:srgbClr val="FFDD00"/>
      </a:accent6>
      <a:hlink>
        <a:srgbClr val="4C839B"/>
      </a:hlink>
      <a:folHlink>
        <a:srgbClr val="5A5B5D"/>
      </a:folHlink>
    </a:clrScheme>
    <a:fontScheme name="Office">
      <a:majorFont>
        <a:latin typeface="Open San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Open Sans"/>
        <a:ea typeface=""/>
        <a:cs typeface=""/>
        <a:font script="Jpan" typeface="ＭＳ Ｐゴシック"/>
        <a:font script="Hang" typeface="맑은 고딕"/>
        <a:font script="Hans" typeface="宋体"/>
        <a:font script="Hant" typeface="新細明體"/>
        <a:font script="Arab" typeface="Open Sans"/>
        <a:font script="Hebr" typeface="Open Sans"/>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Open Sans"/>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marL="349250" indent="-342900" algn="l">
          <a:buClr>
            <a:schemeClr val="accent1"/>
          </a:buClr>
          <a:buFont typeface="Arial" panose="020B0604020202020204" pitchFamily="34" charset="0"/>
          <a:buChar char="•"/>
          <a:defRPr dirty="0" smtClean="0"/>
        </a:defPPr>
      </a:lstStyle>
    </a:txDef>
  </a:objectDefaults>
  <a:extraClrSchemeLst/>
</a:theme>
</file>

<file path=ppt/theme/theme2.xml><?xml version="1.0" encoding="utf-8"?>
<a:theme xmlns:a="http://schemas.openxmlformats.org/drawingml/2006/main" name="1_Office Theme">
  <a:themeElements>
    <a:clrScheme name="NNL 1">
      <a:dk1>
        <a:srgbClr val="00203D"/>
      </a:dk1>
      <a:lt1>
        <a:srgbClr val="959699"/>
      </a:lt1>
      <a:dk2>
        <a:srgbClr val="4C839B"/>
      </a:dk2>
      <a:lt2>
        <a:srgbClr val="5A5B5D"/>
      </a:lt2>
      <a:accent1>
        <a:srgbClr val="00A1DF"/>
      </a:accent1>
      <a:accent2>
        <a:srgbClr val="004B85"/>
      </a:accent2>
      <a:accent3>
        <a:srgbClr val="69207E"/>
      </a:accent3>
      <a:accent4>
        <a:srgbClr val="DF0270"/>
      </a:accent4>
      <a:accent5>
        <a:srgbClr val="3A8237"/>
      </a:accent5>
      <a:accent6>
        <a:srgbClr val="FFDD00"/>
      </a:accent6>
      <a:hlink>
        <a:srgbClr val="4C839B"/>
      </a:hlink>
      <a:folHlink>
        <a:srgbClr val="5A5B5D"/>
      </a:folHlink>
    </a:clrScheme>
    <a:fontScheme name="Office">
      <a:majorFont>
        <a:latin typeface="Open San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Open Sans"/>
        <a:ea typeface=""/>
        <a:cs typeface=""/>
        <a:font script="Jpan" typeface="ＭＳ Ｐゴシック"/>
        <a:font script="Hang" typeface="맑은 고딕"/>
        <a:font script="Hans" typeface="宋体"/>
        <a:font script="Hant" typeface="新細明體"/>
        <a:font script="Arab" typeface="Open Sans"/>
        <a:font script="Hebr" typeface="Open Sans"/>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Open Sans"/>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marL="349250" indent="-342900" algn="l">
          <a:buClr>
            <a:schemeClr val="accent1"/>
          </a:buClr>
          <a:buFont typeface="Arial" panose="020B0604020202020204" pitchFamily="34" charset="0"/>
          <a:buChar char="•"/>
          <a:defRPr dirty="0" smtClean="0"/>
        </a:defPPr>
      </a:lstStyle>
    </a:txDef>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Open San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Open Sans"/>
        <a:ea typeface=""/>
        <a:cs typeface=""/>
        <a:font script="Jpan" typeface="ＭＳ Ｐゴシック"/>
        <a:font script="Hang" typeface="맑은 고딕"/>
        <a:font script="Hans" typeface="宋体"/>
        <a:font script="Hant" typeface="新細明體"/>
        <a:font script="Arab" typeface="Open Sans"/>
        <a:font script="Hebr" typeface="Open Sans"/>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Open Sans"/>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BCA5BAC4A1584FB4BDB71C5E257982" ma:contentTypeVersion="15" ma:contentTypeDescription="Create a new document." ma:contentTypeScope="" ma:versionID="07312e505a099c2b2c675e3f6c62d676">
  <xsd:schema xmlns:xsd="http://www.w3.org/2001/XMLSchema" xmlns:xs="http://www.w3.org/2001/XMLSchema" xmlns:p="http://schemas.microsoft.com/office/2006/metadata/properties" xmlns:ns2="eb0d6657-9b5a-448a-87f7-7ac04c7a01b2" xmlns:ns3="9dda9bb8-bffa-4230-b77e-81927277cbc3" targetNamespace="http://schemas.microsoft.com/office/2006/metadata/properties" ma:root="true" ma:fieldsID="b76aa9c4bb80258c9a4b4238996b8c77" ns2:_="" ns3:_="">
    <xsd:import namespace="eb0d6657-9b5a-448a-87f7-7ac04c7a01b2"/>
    <xsd:import namespace="9dda9bb8-bffa-4230-b77e-81927277cb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0d6657-9b5a-448a-87f7-7ac04c7a01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77fd737-5fc2-4123-97e9-f3dadb68b90d"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da9bb8-bffa-4230-b77e-81927277cbc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d88e50b1-4213-4b39-835d-442e2255afbd}" ma:internalName="TaxCatchAll" ma:showField="CatchAllData" ma:web="9dda9bb8-bffa-4230-b77e-81927277cb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dda9bb8-bffa-4230-b77e-81927277cbc3" xsi:nil="true"/>
    <lcf76f155ced4ddcb4097134ff3c332f xmlns="eb0d6657-9b5a-448a-87f7-7ac04c7a01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B4110B6-8077-480F-BA86-2525760EEC4E}">
  <ds:schemaRefs>
    <ds:schemaRef ds:uri="http://schemas.microsoft.com/sharepoint/v3/contenttype/forms"/>
  </ds:schemaRefs>
</ds:datastoreItem>
</file>

<file path=customXml/itemProps2.xml><?xml version="1.0" encoding="utf-8"?>
<ds:datastoreItem xmlns:ds="http://schemas.openxmlformats.org/officeDocument/2006/customXml" ds:itemID="{7817A75A-F401-471F-A685-ED1B8DC2BA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0d6657-9b5a-448a-87f7-7ac04c7a01b2"/>
    <ds:schemaRef ds:uri="9dda9bb8-bffa-4230-b77e-81927277cb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AE5A95-1C97-4261-9FBC-0782FD19EC25}">
  <ds:schemaRefs>
    <ds:schemaRef ds:uri="http://schemas.microsoft.com/office/infopath/2007/PartnerControls"/>
    <ds:schemaRef ds:uri="http://schemas.microsoft.com/office/2006/documentManagement/types"/>
    <ds:schemaRef ds:uri="http://purl.org/dc/elements/1.1/"/>
    <ds:schemaRef ds:uri="http://purl.org/dc/dcmitype/"/>
    <ds:schemaRef ds:uri="http://schemas.openxmlformats.org/package/2006/metadata/core-properties"/>
    <ds:schemaRef ds:uri="http://schemas.microsoft.com/office/2006/metadata/properties"/>
    <ds:schemaRef ds:uri="http://purl.org/dc/terms/"/>
    <ds:schemaRef ds:uri="http://www.w3.org/XML/1998/namespace"/>
    <ds:schemaRef ds:uri="eb0d6657-9b5a-448a-87f7-7ac04c7a01b2"/>
    <ds:schemaRef ds:uri="9dda9bb8-bffa-4230-b77e-81927277cbc3"/>
  </ds:schemaRefs>
</ds:datastoreItem>
</file>

<file path=docProps/app.xml><?xml version="1.0" encoding="utf-8"?>
<Properties xmlns="http://schemas.openxmlformats.org/officeDocument/2006/extended-properties" xmlns:vt="http://schemas.openxmlformats.org/officeDocument/2006/docPropsVTypes">
  <TotalTime>19920</TotalTime>
  <Words>6184</Words>
  <Application>Microsoft Office PowerPoint</Application>
  <PresentationFormat>Widescreen</PresentationFormat>
  <Paragraphs>332</Paragraphs>
  <Slides>29</Slides>
  <Notes>26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Bitter</vt:lpstr>
      <vt:lpstr>Arial,Sans-Serif</vt:lpstr>
      <vt:lpstr>Arial</vt:lpstr>
      <vt:lpstr>Open Sans</vt:lpstr>
      <vt:lpstr>Office Theme</vt:lpstr>
      <vt:lpstr>1_Office Theme</vt:lpstr>
      <vt:lpstr>Civil Nuclear Roadmap: Overview</vt:lpstr>
      <vt:lpstr>Introduction</vt:lpstr>
      <vt:lpstr>Civil Nuclear: Roadmap to 2050</vt:lpstr>
      <vt:lpstr>High level summary</vt:lpstr>
      <vt:lpstr>Civil Nuclear: Roadmap to 2050 – Summary (1) </vt:lpstr>
      <vt:lpstr>Civil Nuclear: Roadmap to 2050 – Summary (2) </vt:lpstr>
      <vt:lpstr>Detailed assessment and what it means for NNL</vt:lpstr>
      <vt:lpstr>Civil Nuclear: Roadmap to 2050 – Context </vt:lpstr>
      <vt:lpstr>Civil Nuclear: Roadmap to 2050 – The pathway to 2050  </vt:lpstr>
      <vt:lpstr>Civil Nuclear: Roadmap to 2050 – The role of Great British Nuclear  </vt:lpstr>
      <vt:lpstr>Civil Nuclear: Roadmap to 2050 – Siting and Land Usage </vt:lpstr>
      <vt:lpstr>Civil Nuclear: Roadmap to 2050 – Regulating and streamlining the future of nuclear development </vt:lpstr>
      <vt:lpstr>Civil Nuclear: Roadmap to 2050 – Financing and funding models </vt:lpstr>
      <vt:lpstr>Civil Nuclear: Roadmap to 2050 – UK nuclear fuel cycle </vt:lpstr>
      <vt:lpstr>Civil Nuclear: Roadmap to 2050 – Nuclear innovation and R&amp;D  </vt:lpstr>
      <vt:lpstr>Civil Nuclear: Roadmap to 2050 - Nuclear innovation and R&amp;D (2)  </vt:lpstr>
      <vt:lpstr>Civil Nuclear: Roadmap to 2050 – Decommissioning and taking care of our nuclear legacy – gearing up to dispose of waste from up to 24GW   </vt:lpstr>
      <vt:lpstr>Civil Nuclear: Roadmap to 2050 – The nuclear workforce of tomorrow  </vt:lpstr>
      <vt:lpstr>Civil Nuclear: Roadmap to 2050 – Developing the nuclear supply chain   </vt:lpstr>
      <vt:lpstr>Civil Nuclear: Roadmap to 2050 – Delivering the Roadmap   </vt:lpstr>
      <vt:lpstr>Alternative Routes to Market for New Nuclear Projects </vt:lpstr>
      <vt:lpstr>Alternative Routes to Market </vt:lpstr>
      <vt:lpstr>Alternative Routes to Market - Potential new uses cases of nuclear </vt:lpstr>
      <vt:lpstr>Alternative Routes to Market - Regulating Advanced Nuclear </vt:lpstr>
      <vt:lpstr>Alternative Routes to Market - Bringing Projects to Market </vt:lpstr>
      <vt:lpstr>Alternative Routes to Market - Supporting Future Technology </vt:lpstr>
      <vt:lpstr>National Policy Statement for new nuclear power generation</vt:lpstr>
      <vt:lpstr>NPS: Siting New Nuclear Stations Beyond 2025</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and Logistics Report</dc:title>
  <dc:creator>Alix Land</dc:creator>
  <cp:lastModifiedBy>Andrew Howarth</cp:lastModifiedBy>
  <cp:revision>1779</cp:revision>
  <dcterms:created xsi:type="dcterms:W3CDTF">2021-09-15T10:50:53Z</dcterms:created>
  <dcterms:modified xsi:type="dcterms:W3CDTF">2024-01-19T10:43:01Z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0x010100AABCA5BAC4A1584FB4BDB71C5E257982</vt:lpwstr>
  </property>
  <property fmtid="{D5CDD505-2E9C-101B-9397-08002B2CF9AE}" pid="3" name="MediaServiceImageTags">
    <vt:lpwstr/>
  </property>
</Properties>
</file>